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notesMasterIdLst>
    <p:notesMasterId r:id="rId15"/>
  </p:notesMasterIdLst>
  <p:handoutMasterIdLst>
    <p:handoutMasterId r:id="rId16"/>
  </p:handoutMasterIdLst>
  <p:sldIdLst>
    <p:sldId id="356" r:id="rId2"/>
    <p:sldId id="370" r:id="rId3"/>
    <p:sldId id="371" r:id="rId4"/>
    <p:sldId id="372" r:id="rId5"/>
    <p:sldId id="373" r:id="rId6"/>
    <p:sldId id="358" r:id="rId7"/>
    <p:sldId id="366" r:id="rId8"/>
    <p:sldId id="361" r:id="rId9"/>
    <p:sldId id="362" r:id="rId10"/>
    <p:sldId id="363" r:id="rId11"/>
    <p:sldId id="308" r:id="rId12"/>
    <p:sldId id="374" r:id="rId13"/>
    <p:sldId id="375" r:id="rId14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9A"/>
    <a:srgbClr val="FF99CC"/>
    <a:srgbClr val="9999FF"/>
    <a:srgbClr val="FF99FF"/>
    <a:srgbClr val="FFFFCC"/>
    <a:srgbClr val="00CC66"/>
    <a:srgbClr val="0099CC"/>
    <a:srgbClr val="9945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6441" autoAdjust="0"/>
  </p:normalViewPr>
  <p:slideViewPr>
    <p:cSldViewPr>
      <p:cViewPr>
        <p:scale>
          <a:sx n="77" d="100"/>
          <a:sy n="77" d="100"/>
        </p:scale>
        <p:origin x="-456" y="53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BABB2CA-B146-4205-B100-ADB144F4184D}" type="datetime1">
              <a:rPr lang="ru-RU" smtClean="0"/>
              <a:t>04.10.2013</a:t>
            </a:fld>
            <a:endParaRPr lang="ru-RU"/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6DBF216-EEA4-4161-A56F-20C90F74B1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018064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ffectLst/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ffectLst/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9E357B55-8381-485D-AC81-EAFE086E44E7}" type="datetime1">
              <a:rPr lang="ru-RU" smtClean="0"/>
              <a:t>04.10.2013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ffectLst/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ffectLst/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B498197B-6988-47A2-B9F0-7DB4EBD7A0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802646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98197B-6988-47A2-B9F0-7DB4EBD7A009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7DC651F6-4DFA-4060-89F4-2E9C464F0293}" type="datetime1">
              <a:rPr lang="ru-RU" smtClean="0"/>
              <a:t>04.10.2013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29477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D4B6FF1-136E-4B8E-9199-F62B646F770B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14BAC79-77A1-4168-8D1C-C615DCA6F808}" type="datetime1">
              <a:rPr lang="ru-RU" smtClean="0"/>
              <a:t>04.10.2013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1579C3B2-5701-494F-BFE3-5F24C4BDA295}" type="datetime1">
              <a:rPr lang="ru-RU" smtClean="0"/>
              <a:t>04.10.2013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5" descr="Презентация_фон-0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6513"/>
            <a:ext cx="9144000" cy="682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609600"/>
            <a:ext cx="7086600" cy="762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7C7E06-670E-46A5-AD11-6DBEBE897A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Содержимое 3" descr="Презентация_фон-02.jp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-4763" y="25400"/>
            <a:ext cx="9148763" cy="683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Заголовок 1"/>
          <p:cNvSpPr>
            <a:spLocks noGrp="1"/>
          </p:cNvSpPr>
          <p:nvPr>
            <p:ph type="title"/>
          </p:nvPr>
        </p:nvSpPr>
        <p:spPr bwMode="auto">
          <a:xfrm>
            <a:off x="1524000" y="76200"/>
            <a:ext cx="7086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  <p:sp>
        <p:nvSpPr>
          <p:cNvPr id="15" name="Прямоугольник 14"/>
          <p:cNvSpPr/>
          <p:nvPr/>
        </p:nvSpPr>
        <p:spPr>
          <a:xfrm>
            <a:off x="-76200" y="6475413"/>
            <a:ext cx="9301163" cy="381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Дата 1"/>
          <p:cNvSpPr txBox="1">
            <a:spLocks/>
          </p:cNvSpPr>
          <p:nvPr/>
        </p:nvSpPr>
        <p:spPr>
          <a:xfrm>
            <a:off x="19050" y="6559550"/>
            <a:ext cx="2133600" cy="374650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6D9C4214-6EAF-4B3F-AE67-DD2DA38FB35F}" type="datetime1">
              <a:rPr lang="ru-RU" sz="1600" smtClean="0">
                <a:solidFill>
                  <a:schemeClr val="tx1"/>
                </a:solidFill>
              </a:rPr>
              <a:pPr>
                <a:defRPr/>
              </a:pPr>
              <a:t>04.10.2013</a:t>
            </a:fld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Номер слайда 3"/>
          <p:cNvSpPr txBox="1">
            <a:spLocks/>
          </p:cNvSpPr>
          <p:nvPr/>
        </p:nvSpPr>
        <p:spPr>
          <a:xfrm>
            <a:off x="7010400" y="6569075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bg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>
              <a:defRPr/>
            </a:pPr>
            <a:fld id="{D9B9AFD9-8AE6-4654-8454-80D1899A175D}" type="slidenum">
              <a:rPr lang="ru-RU" sz="1600" smtClean="0">
                <a:solidFill>
                  <a:schemeClr val="tx1"/>
                </a:solidFill>
              </a:rPr>
              <a:pPr algn="r">
                <a:defRPr/>
              </a:pPr>
              <a:t>‹#›</a:t>
            </a:fld>
            <a:endParaRPr lang="ru-RU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4" r:id="rId2"/>
    <p:sldLayoutId id="2147483733" r:id="rId3"/>
    <p:sldLayoutId id="2147483732" r:id="rId4"/>
    <p:sldLayoutId id="2147483731" r:id="rId5"/>
    <p:sldLayoutId id="2147483730" r:id="rId6"/>
    <p:sldLayoutId id="2147483729" r:id="rId7"/>
    <p:sldLayoutId id="2147483728" r:id="rId8"/>
    <p:sldLayoutId id="2147483736" r:id="rId9"/>
    <p:sldLayoutId id="2147483727" r:id="rId10"/>
    <p:sldLayoutId id="2147483726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Arial" charset="0"/>
                <a:cs typeface="Arial" charset="0"/>
              </a:rPr>
              <a:t>Сетевое взаимодействие </a:t>
            </a:r>
            <a:r>
              <a:rPr lang="ru-RU" dirty="0" smtClean="0">
                <a:latin typeface="Arial" charset="0"/>
                <a:cs typeface="Arial" charset="0"/>
              </a:rPr>
              <a:t/>
            </a:r>
            <a:br>
              <a:rPr lang="ru-RU" dirty="0" smtClean="0">
                <a:latin typeface="Arial" charset="0"/>
                <a:cs typeface="Arial" charset="0"/>
              </a:rPr>
            </a:br>
            <a:r>
              <a:rPr lang="ru-RU" dirty="0" smtClean="0">
                <a:latin typeface="Arial" charset="0"/>
                <a:cs typeface="Arial" charset="0"/>
              </a:rPr>
              <a:t>федеральных университетов </a:t>
            </a:r>
            <a:r>
              <a:rPr lang="ru-RU" dirty="0" smtClean="0">
                <a:latin typeface="Arial" charset="0"/>
                <a:cs typeface="Arial" charset="0"/>
              </a:rPr>
              <a:t/>
            </a:r>
            <a:br>
              <a:rPr lang="ru-RU" dirty="0" smtClean="0">
                <a:latin typeface="Arial" charset="0"/>
                <a:cs typeface="Arial" charset="0"/>
              </a:rPr>
            </a:br>
            <a:r>
              <a:rPr lang="ru-RU" dirty="0" smtClean="0">
                <a:latin typeface="Arial" charset="0"/>
                <a:cs typeface="Arial" charset="0"/>
              </a:rPr>
              <a:t>при разработке и реализации образовательных программ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ru-RU" dirty="0" smtClean="0">
                <a:latin typeface="Arial" charset="0"/>
                <a:cs typeface="Arial" charset="0"/>
              </a:rPr>
              <a:t/>
            </a:r>
            <a:br>
              <a:rPr lang="ru-RU" dirty="0" smtClean="0">
                <a:latin typeface="Arial" charset="0"/>
                <a:cs typeface="Arial" charset="0"/>
              </a:rPr>
            </a:br>
            <a:r>
              <a:rPr lang="en-US" dirty="0" smtClean="0">
                <a:latin typeface="Arial" charset="0"/>
                <a:cs typeface="Arial" charset="0"/>
              </a:rPr>
              <a:t>(</a:t>
            </a:r>
            <a:r>
              <a:rPr lang="ru-RU" dirty="0" smtClean="0">
                <a:latin typeface="Arial" charset="0"/>
                <a:cs typeface="Arial" charset="0"/>
              </a:rPr>
              <a:t>модели и уровни)</a:t>
            </a:r>
          </a:p>
        </p:txBody>
      </p:sp>
      <p:sp>
        <p:nvSpPr>
          <p:cNvPr id="15362" name="Прямоугольник 8"/>
          <p:cNvSpPr>
            <a:spLocks noChangeArrowheads="1"/>
          </p:cNvSpPr>
          <p:nvPr/>
        </p:nvSpPr>
        <p:spPr bwMode="auto">
          <a:xfrm>
            <a:off x="3962400" y="6259513"/>
            <a:ext cx="5181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dirty="0" smtClean="0">
                <a:ea typeface="Aharoni"/>
                <a:cs typeface="Aharoni"/>
              </a:rPr>
              <a:t>Разработано САФУ </a:t>
            </a:r>
            <a:r>
              <a:rPr lang="ru-RU" dirty="0">
                <a:ea typeface="Aharoni"/>
                <a:cs typeface="Aharoni"/>
              </a:rPr>
              <a:t>имени М.В. </a:t>
            </a:r>
            <a:r>
              <a:rPr lang="ru-RU" dirty="0" smtClean="0">
                <a:ea typeface="Aharoni"/>
                <a:cs typeface="Aharoni"/>
              </a:rPr>
              <a:t>Ломоносова,</a:t>
            </a:r>
          </a:p>
          <a:p>
            <a:pPr algn="r"/>
            <a:r>
              <a:rPr lang="ru-RU" dirty="0" smtClean="0">
                <a:ea typeface="Aharoni"/>
                <a:cs typeface="Aharoni"/>
              </a:rPr>
              <a:t>согласовано на рабочей группе СОП  </a:t>
            </a:r>
            <a:endParaRPr lang="ru-RU" dirty="0">
              <a:ea typeface="Aharoni"/>
              <a:cs typeface="Aharoni"/>
            </a:endParaRPr>
          </a:p>
        </p:txBody>
      </p:sp>
      <p:sp>
        <p:nvSpPr>
          <p:cNvPr id="4" name="Прямоугольник 8"/>
          <p:cNvSpPr>
            <a:spLocks noChangeArrowheads="1"/>
          </p:cNvSpPr>
          <p:nvPr/>
        </p:nvSpPr>
        <p:spPr bwMode="auto">
          <a:xfrm>
            <a:off x="110480" y="4543960"/>
            <a:ext cx="518160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ea typeface="Aharoni"/>
                <a:cs typeface="Aharoni"/>
              </a:rPr>
              <a:t>Чичерина Н.В.,</a:t>
            </a:r>
          </a:p>
          <a:p>
            <a:r>
              <a:rPr lang="ru-RU" dirty="0" smtClean="0">
                <a:ea typeface="Aharoni"/>
                <a:cs typeface="Aharoni"/>
              </a:rPr>
              <a:t>проректор по учебной работе и академическому развитию САФУ</a:t>
            </a:r>
            <a:endParaRPr lang="en-US" dirty="0" smtClean="0">
              <a:ea typeface="Aharoni"/>
              <a:cs typeface="Aharoni"/>
            </a:endParaRPr>
          </a:p>
          <a:p>
            <a:r>
              <a:rPr lang="ru-RU" dirty="0" smtClean="0">
                <a:ea typeface="Aharoni"/>
                <a:cs typeface="Aharoni"/>
              </a:rPr>
              <a:t>имени М.В. Ломоносова, </a:t>
            </a:r>
            <a:endParaRPr lang="en-US" dirty="0" smtClean="0">
              <a:ea typeface="Aharoni"/>
              <a:cs typeface="Aharoni"/>
            </a:endParaRPr>
          </a:p>
          <a:p>
            <a:endParaRPr lang="en-US" sz="800" dirty="0" smtClean="0">
              <a:ea typeface="Aharoni"/>
              <a:cs typeface="Aharoni"/>
            </a:endParaRPr>
          </a:p>
          <a:p>
            <a:r>
              <a:rPr lang="en-US" smtClean="0">
                <a:ea typeface="Aharoni"/>
                <a:cs typeface="Aharoni"/>
              </a:rPr>
              <a:t>n.chicherina@narfu.ru</a:t>
            </a:r>
            <a:endParaRPr lang="ru-RU" dirty="0" smtClean="0">
              <a:ea typeface="Aharoni"/>
              <a:cs typeface="Aharon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0"/>
            <a:ext cx="7086600" cy="762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Модель </a:t>
            </a:r>
            <a:r>
              <a:rPr lang="ru-RU" dirty="0" smtClean="0"/>
              <a:t>«ресурсный центр»</a:t>
            </a:r>
            <a:endParaRPr lang="ru-RU" dirty="0"/>
          </a:p>
        </p:txBody>
      </p:sp>
      <p:grpSp>
        <p:nvGrpSpPr>
          <p:cNvPr id="25602" name="Группа 18"/>
          <p:cNvGrpSpPr>
            <a:grpSpLocks/>
          </p:cNvGrpSpPr>
          <p:nvPr/>
        </p:nvGrpSpPr>
        <p:grpSpPr bwMode="auto">
          <a:xfrm>
            <a:off x="152401" y="1676400"/>
            <a:ext cx="5454650" cy="3795713"/>
            <a:chOff x="1577832" y="1880828"/>
            <a:chExt cx="4997736" cy="3236654"/>
          </a:xfrm>
        </p:grpSpPr>
        <p:sp>
          <p:nvSpPr>
            <p:cNvPr id="4" name="Овал 3"/>
            <p:cNvSpPr/>
            <p:nvPr/>
          </p:nvSpPr>
          <p:spPr>
            <a:xfrm>
              <a:off x="3213627" y="1880828"/>
              <a:ext cx="1943264" cy="1080234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5" name="Овал 4"/>
            <p:cNvSpPr/>
            <p:nvPr/>
          </p:nvSpPr>
          <p:spPr>
            <a:xfrm>
              <a:off x="2018809" y="3789106"/>
              <a:ext cx="1943264" cy="1080233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6" name="Овал 5"/>
            <p:cNvSpPr/>
            <p:nvPr/>
          </p:nvSpPr>
          <p:spPr>
            <a:xfrm>
              <a:off x="4266846" y="4025111"/>
              <a:ext cx="1944613" cy="1080234"/>
            </a:xfrm>
            <a:prstGeom prst="ellipse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3419955" y="2204493"/>
              <a:ext cx="288590" cy="28860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3572342" y="2356886"/>
              <a:ext cx="288590" cy="28860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3724728" y="2509278"/>
              <a:ext cx="288590" cy="28860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2333021" y="3987350"/>
              <a:ext cx="288590" cy="28860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2486756" y="4139743"/>
              <a:ext cx="287242" cy="28860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2639143" y="4292135"/>
              <a:ext cx="287241" cy="28860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dirty="0"/>
                <a:t>Б</a:t>
              </a: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4555436" y="4257071"/>
              <a:ext cx="287242" cy="288602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4707823" y="4409464"/>
              <a:ext cx="287241" cy="288602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4860209" y="4561856"/>
              <a:ext cx="287242" cy="288602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4328879" y="1988716"/>
              <a:ext cx="315561" cy="29669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24" name="Прямая со стрелкой 23"/>
            <p:cNvCxnSpPr/>
            <p:nvPr/>
          </p:nvCxnSpPr>
          <p:spPr>
            <a:xfrm flipH="1">
              <a:off x="3047754" y="2961062"/>
              <a:ext cx="676973" cy="695881"/>
            </a:xfrm>
            <a:prstGeom prst="straightConnector1">
              <a:avLst/>
            </a:prstGeom>
            <a:ln>
              <a:headEnd type="triangl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Овал 26"/>
            <p:cNvSpPr/>
            <p:nvPr/>
          </p:nvSpPr>
          <p:spPr>
            <a:xfrm>
              <a:off x="4617470" y="2277318"/>
              <a:ext cx="314213" cy="29534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8" name="Овал 27"/>
            <p:cNvSpPr/>
            <p:nvPr/>
          </p:nvSpPr>
          <p:spPr>
            <a:xfrm>
              <a:off x="4184585" y="2348795"/>
              <a:ext cx="315561" cy="29669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cxnSp>
          <p:nvCxnSpPr>
            <p:cNvPr id="29" name="Прямая со стрелкой 28"/>
            <p:cNvCxnSpPr/>
            <p:nvPr/>
          </p:nvCxnSpPr>
          <p:spPr>
            <a:xfrm>
              <a:off x="4931683" y="2961062"/>
              <a:ext cx="702595" cy="1046518"/>
            </a:xfrm>
            <a:prstGeom prst="straightConnector1">
              <a:avLst/>
            </a:prstGeom>
            <a:ln>
              <a:headEnd type="triangl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5631" name="TextBox 39"/>
            <p:cNvSpPr txBox="1">
              <a:spLocks noChangeArrowheads="1"/>
            </p:cNvSpPr>
            <p:nvPr/>
          </p:nvSpPr>
          <p:spPr bwMode="auto">
            <a:xfrm>
              <a:off x="2644632" y="2316614"/>
              <a:ext cx="63196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/>
                <a:t>ФУ 1</a:t>
              </a:r>
            </a:p>
          </p:txBody>
        </p:sp>
        <p:sp>
          <p:nvSpPr>
            <p:cNvPr id="25632" name="TextBox 40"/>
            <p:cNvSpPr txBox="1">
              <a:spLocks noChangeArrowheads="1"/>
            </p:cNvSpPr>
            <p:nvPr/>
          </p:nvSpPr>
          <p:spPr bwMode="auto">
            <a:xfrm>
              <a:off x="1577832" y="4748150"/>
              <a:ext cx="63196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/>
                <a:t>ФУ 2</a:t>
              </a:r>
            </a:p>
          </p:txBody>
        </p:sp>
        <p:sp>
          <p:nvSpPr>
            <p:cNvPr id="25633" name="TextBox 41"/>
            <p:cNvSpPr txBox="1">
              <a:spLocks noChangeArrowheads="1"/>
            </p:cNvSpPr>
            <p:nvPr/>
          </p:nvSpPr>
          <p:spPr bwMode="auto">
            <a:xfrm>
              <a:off x="5943600" y="4748150"/>
              <a:ext cx="63196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/>
                <a:t>ФУ 3</a:t>
              </a:r>
            </a:p>
          </p:txBody>
        </p:sp>
      </p:grpSp>
      <p:grpSp>
        <p:nvGrpSpPr>
          <p:cNvPr id="25603" name="Группа 22"/>
          <p:cNvGrpSpPr>
            <a:grpSpLocks/>
          </p:cNvGrpSpPr>
          <p:nvPr/>
        </p:nvGrpSpPr>
        <p:grpSpPr bwMode="auto">
          <a:xfrm>
            <a:off x="-52586" y="5808663"/>
            <a:ext cx="592138" cy="592137"/>
            <a:chOff x="152400" y="5807968"/>
            <a:chExt cx="592832" cy="592832"/>
          </a:xfrm>
        </p:grpSpPr>
        <p:sp>
          <p:nvSpPr>
            <p:cNvPr id="25" name="Прямоугольник 24"/>
            <p:cNvSpPr/>
            <p:nvPr/>
          </p:nvSpPr>
          <p:spPr>
            <a:xfrm>
              <a:off x="152400" y="5807968"/>
              <a:ext cx="287675" cy="287674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304979" y="5960547"/>
              <a:ext cx="287675" cy="28767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457557" y="6113126"/>
              <a:ext cx="287675" cy="287674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dirty="0"/>
                <a:t>Б</a:t>
              </a:r>
            </a:p>
          </p:txBody>
        </p:sp>
      </p:grpSp>
      <p:sp>
        <p:nvSpPr>
          <p:cNvPr id="25604" name="TextBox 30"/>
          <p:cNvSpPr txBox="1">
            <a:spLocks noChangeArrowheads="1"/>
          </p:cNvSpPr>
          <p:nvPr/>
        </p:nvSpPr>
        <p:spPr bwMode="auto">
          <a:xfrm>
            <a:off x="546571" y="6107113"/>
            <a:ext cx="20812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/>
              <a:t>- базовые модули</a:t>
            </a:r>
          </a:p>
        </p:txBody>
      </p:sp>
      <p:grpSp>
        <p:nvGrpSpPr>
          <p:cNvPr id="25605" name="Группа 31"/>
          <p:cNvGrpSpPr>
            <a:grpSpLocks/>
          </p:cNvGrpSpPr>
          <p:nvPr/>
        </p:nvGrpSpPr>
        <p:grpSpPr bwMode="auto">
          <a:xfrm>
            <a:off x="2439219" y="5811838"/>
            <a:ext cx="619125" cy="601662"/>
            <a:chOff x="2773987" y="5731479"/>
            <a:chExt cx="619617" cy="601216"/>
          </a:xfrm>
        </p:grpSpPr>
        <p:sp>
          <p:nvSpPr>
            <p:cNvPr id="33" name="Овал 32"/>
            <p:cNvSpPr/>
            <p:nvPr/>
          </p:nvSpPr>
          <p:spPr>
            <a:xfrm>
              <a:off x="2773987" y="5731479"/>
              <a:ext cx="314575" cy="296642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2926508" y="5883766"/>
              <a:ext cx="314575" cy="2966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3079029" y="6036053"/>
              <a:ext cx="314575" cy="29664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dirty="0"/>
                <a:t>В</a:t>
              </a:r>
            </a:p>
          </p:txBody>
        </p:sp>
      </p:grpSp>
      <p:sp>
        <p:nvSpPr>
          <p:cNvPr id="25606" name="TextBox 35"/>
          <p:cNvSpPr txBox="1">
            <a:spLocks noChangeArrowheads="1"/>
          </p:cNvSpPr>
          <p:nvPr/>
        </p:nvSpPr>
        <p:spPr bwMode="auto">
          <a:xfrm>
            <a:off x="3058344" y="6096000"/>
            <a:ext cx="25892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- вариативные модули</a:t>
            </a:r>
          </a:p>
        </p:txBody>
      </p:sp>
      <p:sp>
        <p:nvSpPr>
          <p:cNvPr id="25607" name="TextBox 36"/>
          <p:cNvSpPr txBox="1">
            <a:spLocks noChangeArrowheads="1"/>
          </p:cNvSpPr>
          <p:nvPr/>
        </p:nvSpPr>
        <p:spPr bwMode="auto">
          <a:xfrm>
            <a:off x="5607050" y="776893"/>
            <a:ext cx="3334245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358775" algn="just">
              <a:tabLst>
                <a:tab pos="266700" algn="l"/>
              </a:tabLst>
            </a:pPr>
            <a:r>
              <a:rPr lang="ru-RU" dirty="0" smtClean="0"/>
              <a:t>Интеграция вузов-участников </a:t>
            </a:r>
            <a:r>
              <a:rPr lang="ru-RU" dirty="0"/>
              <a:t>сети на базе одного, обладающего наибольшим материальным и кадровым потенциалом. </a:t>
            </a:r>
            <a:endParaRPr lang="ru-RU" dirty="0" smtClean="0"/>
          </a:p>
          <a:p>
            <a:pPr indent="358775" algn="just">
              <a:tabLst>
                <a:tab pos="266700" algn="l"/>
              </a:tabLst>
            </a:pPr>
            <a:r>
              <a:rPr lang="ru-RU" dirty="0" smtClean="0"/>
              <a:t>Обучение </a:t>
            </a:r>
            <a:r>
              <a:rPr lang="ru-RU" dirty="0"/>
              <a:t>по базовым модулям, как правило,  осуществляется вузом самостоятельно. </a:t>
            </a:r>
            <a:endParaRPr lang="ru-RU" dirty="0" smtClean="0"/>
          </a:p>
          <a:p>
            <a:pPr indent="358775" algn="just">
              <a:tabLst>
                <a:tab pos="266700" algn="l"/>
              </a:tabLst>
            </a:pPr>
            <a:r>
              <a:rPr lang="ru-RU" dirty="0" smtClean="0"/>
              <a:t>Обучение </a:t>
            </a:r>
            <a:r>
              <a:rPr lang="ru-RU" dirty="0"/>
              <a:t>по вариативным модулям осуществляет вуз, являющийся ресурсным центром для данной сетевой образовательной программы. 	</a:t>
            </a:r>
            <a:endParaRPr lang="ru-RU" dirty="0" smtClean="0"/>
          </a:p>
          <a:p>
            <a:pPr indent="358775" algn="just">
              <a:tabLst>
                <a:tab pos="266700" algn="l"/>
              </a:tabLst>
            </a:pPr>
            <a:r>
              <a:rPr lang="ru-RU" dirty="0"/>
              <a:t>Необходима 100% согласованность учебных планов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2514600"/>
            <a:ext cx="9144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4400" b="1" dirty="0">
                <a:latin typeface="+mn-lt"/>
                <a:cs typeface="Arial" pitchFamily="34" charset="0"/>
              </a:rPr>
              <a:t>Спасибо за внимание!</a:t>
            </a:r>
            <a:endParaRPr lang="ru-RU" sz="4400" b="1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468313" y="-26988"/>
            <a:ext cx="8229600" cy="954088"/>
          </a:xfrm>
        </p:spPr>
        <p:txBody>
          <a:bodyPr/>
          <a:lstStyle/>
          <a:p>
            <a:r>
              <a:rPr lang="ru-RU" dirty="0" smtClean="0">
                <a:latin typeface="Arial" charset="0"/>
                <a:cs typeface="Arial" charset="0"/>
              </a:rPr>
              <a:t>Уровни и модели сетевого взаимодействия при разработке и реализации ОП</a:t>
            </a:r>
          </a:p>
        </p:txBody>
      </p:sp>
      <p:graphicFrame>
        <p:nvGraphicFramePr>
          <p:cNvPr id="20526" name="Group 46"/>
          <p:cNvGraphicFramePr>
            <a:graphicFrameLocks noGrp="1"/>
          </p:cNvGraphicFramePr>
          <p:nvPr/>
        </p:nvGraphicFramePr>
        <p:xfrm>
          <a:off x="250825" y="1066800"/>
          <a:ext cx="8586788" cy="5651072"/>
        </p:xfrm>
        <a:graphic>
          <a:graphicData uri="http://schemas.openxmlformats.org/drawingml/2006/table">
            <a:tbl>
              <a:tblPr/>
              <a:tblGrid>
                <a:gridCol w="455613"/>
                <a:gridCol w="1905000"/>
                <a:gridCol w="1524000"/>
                <a:gridCol w="1808162"/>
                <a:gridCol w="1868488"/>
                <a:gridCol w="112712"/>
                <a:gridCol w="912813"/>
              </a:tblGrid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№ п/п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Уровень</a:t>
                      </a:r>
                    </a:p>
                  </a:txBody>
                  <a:tcPr marL="38121" marR="38121" marT="19060" marB="1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Модель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Формы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121" marR="38121" marT="19060" marB="1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Целесообразность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121" marR="38121" marT="19060" marB="1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Условия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121" marR="38121" marT="19060" marB="1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1-й уровень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2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Ресурсный обмен: информационные ресурсы, ФОС, ЭУМК, ОППО, тренажеры, вирт. лаборатории, ЦКП и др.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121" marR="38121" marT="19060" marB="1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2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Горизонтальное взаимодействие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2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«Бартер», безвозмездная форма, возмездная форма;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Очно и виртуально</a:t>
                      </a:r>
                    </a:p>
                  </a:txBody>
                  <a:tcPr marL="38121" marR="38121" marT="19060" marB="1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2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Ресурсная взаимопомощь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121" marR="38121" marT="19060" marB="1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2E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Доп. соглашение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121" marR="38121" marT="19060" marB="1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2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5413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2-й уровень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D3E4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Сетевая разработка и использование отдельных элементов ОП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121" marR="38121" marT="19060" marB="1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D3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61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учебные модули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121" marR="38121" marT="19060" marB="1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D3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Горизонтальное взаимодействие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D3E4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Академическая мобильность преподавателя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Академическая мобильность студента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Виртуальная мобильность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121" marR="38121" marT="19060" marB="1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D3E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Формирование  в вузах центров превосходства в отдельных областях и обеспечение возможности обучения у «лучших» преподавателей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Решение проблем кадрового обеспечения ОП</a:t>
                      </a:r>
                    </a:p>
                  </a:txBody>
                  <a:tcPr marL="38121" marR="38121" marT="19060" marB="1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D3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Доп. соглашение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121" marR="38121" marT="19060" marB="1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D3E4"/>
                    </a:solidFill>
                  </a:tcPr>
                </a:tc>
              </a:tr>
              <a:tr h="8461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сандвич-проекты в рамках НИРС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121" marR="38121" marT="19060" marB="1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D3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Партнерская сеть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D3E4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Академическая мобильность преподавателя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Академическая мобильность студента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Виртуальная мобильность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121" marR="38121" marT="19060" marB="1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D3E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Возможность получения уникальных исследовательских компетенций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121" marR="38121" marT="19060" marB="1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D3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Доп. соглашение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121" marR="38121" marT="19060" marB="1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D3E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093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>
                <a:latin typeface="Arial" panose="020B0604020202020204" pitchFamily="34" charset="0"/>
              </a:rPr>
              <a:t>Уровни </a:t>
            </a:r>
            <a:r>
              <a:rPr lang="ru-RU" dirty="0" smtClean="0">
                <a:latin typeface="Arial" panose="020B0604020202020204" pitchFamily="34" charset="0"/>
              </a:rPr>
              <a:t>и модели сетевого </a:t>
            </a:r>
            <a:r>
              <a:rPr lang="ru-RU" dirty="0">
                <a:latin typeface="Arial" panose="020B0604020202020204" pitchFamily="34" charset="0"/>
              </a:rPr>
              <a:t>взаимодействия при разработке и реализации ОП</a:t>
            </a:r>
            <a:endParaRPr lang="ru-RU" dirty="0"/>
          </a:p>
        </p:txBody>
      </p:sp>
      <p:graphicFrame>
        <p:nvGraphicFramePr>
          <p:cNvPr id="21550" name="Group 46"/>
          <p:cNvGraphicFramePr>
            <a:graphicFrameLocks noGrp="1"/>
          </p:cNvGraphicFramePr>
          <p:nvPr/>
        </p:nvGraphicFramePr>
        <p:xfrm>
          <a:off x="304800" y="1066800"/>
          <a:ext cx="8640763" cy="5230448"/>
        </p:xfrm>
        <a:graphic>
          <a:graphicData uri="http://schemas.openxmlformats.org/drawingml/2006/table">
            <a:tbl>
              <a:tblPr/>
              <a:tblGrid>
                <a:gridCol w="381000"/>
                <a:gridCol w="1905000"/>
                <a:gridCol w="1600200"/>
                <a:gridCol w="1600200"/>
                <a:gridCol w="1847850"/>
                <a:gridCol w="1306513"/>
              </a:tblGrid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№ п/п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Уровень</a:t>
                      </a:r>
                    </a:p>
                  </a:txBody>
                  <a:tcPr marL="38121" marR="38121" marT="19060" marB="1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Модель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Формы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121" marR="38121" marT="19060" marB="1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Целесообразность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121" marR="38121" marT="19060" marB="1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Условия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121" marR="38121" marT="19060" marB="1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2541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2-й уровень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D3E4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Сетевая разработка и использование отдельных элементов ОП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121" marR="38121" marT="19060" marB="1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D3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26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практика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121" marR="38121" marT="19060" marB="1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D3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Горизонтальное взаимодействие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D3E4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Академическая мобильность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121" marR="38121" marT="19060" marB="1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D3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Возможность получения уникальных профессиональных и исследовательских компетенций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121" marR="38121" marT="19060" marB="1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D3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Доп. соглашение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121" marR="38121" marT="19060" marB="1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D3E4"/>
                    </a:solidFill>
                  </a:tcPr>
                </a:tc>
              </a:tr>
              <a:tr h="739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3-й уровень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2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Сетевое использование вариативных модулей ФУ (студент осуществляет выбор модулей из соответствующих перечней сетевых вариативных модулей)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121" marR="38121" marT="19060" marB="1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2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Партнерская сеть 1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2ED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Академическая мобильность преподавателя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Академическая мобильность студента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Виртуальная мобильность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121" marR="38121" marT="19060" marB="1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2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Расширение возможностей построения индивидуальных траекторий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121" marR="38121" marT="19060" marB="1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2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Согласованность сетевых учебных планов в рамках базовой части; трудоемкости и компетенций сетевых вариативных модулей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121" marR="38121" marT="19060" marB="1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2ED"/>
                    </a:solidFill>
                  </a:tcPr>
                </a:tc>
              </a:tr>
              <a:tr h="846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4-й уровень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D3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Сетевые семестры/триместры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121" marR="38121" marT="19060" marB="1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D3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Ресурсный центр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Партнерские сети 1 и 2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D3E4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Академическая мобильность студента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Виртуальная мобильность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121" marR="38121" marT="19060" marB="1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D3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Возможность получения уникальных компетенций за счет построения индивидуальных траекторий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8121" marR="38121" marT="19060" marB="1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D3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100% согласованность сетевых учебных планов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Требования ФГОС или СОС ФУ</a:t>
                      </a:r>
                    </a:p>
                  </a:txBody>
                  <a:tcPr marL="38121" marR="38121" marT="19060" marB="1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D3E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6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"/>
          <p:cNvSpPr txBox="1">
            <a:spLocks/>
          </p:cNvSpPr>
          <p:nvPr/>
        </p:nvSpPr>
        <p:spPr bwMode="auto">
          <a:xfrm>
            <a:off x="211832" y="4250682"/>
            <a:ext cx="8680648" cy="2058638"/>
          </a:xfrm>
          <a:prstGeom prst="rect">
            <a:avLst/>
          </a:prstGeom>
          <a:ln w="57150" cap="flat" cmpd="sng" algn="ctr">
            <a:solidFill>
              <a:schemeClr val="accent1"/>
            </a:solidFill>
            <a:prstDash val="solid"/>
            <a:miter lim="800000"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725" indent="0" algn="just">
              <a:spcBef>
                <a:spcPts val="0"/>
              </a:spcBef>
              <a:buNone/>
            </a:pPr>
            <a:r>
              <a:rPr lang="ru-RU" sz="2000" dirty="0" smtClean="0"/>
              <a:t>создается </a:t>
            </a:r>
            <a:r>
              <a:rPr lang="ru-RU" sz="2000" dirty="0"/>
              <a:t>и </a:t>
            </a:r>
            <a:r>
              <a:rPr lang="ru-RU" sz="2000" dirty="0" smtClean="0"/>
              <a:t>реализуется</a:t>
            </a:r>
            <a:r>
              <a:rPr lang="ru-RU" sz="2000" i="1" dirty="0" smtClean="0"/>
              <a:t> </a:t>
            </a:r>
            <a:r>
              <a:rPr lang="ru-RU" sz="2000" dirty="0"/>
              <a:t>с использованием ресурсов нескольких образовательных организаций, в том числе иностранных (при необходимости - иных </a:t>
            </a:r>
            <a:r>
              <a:rPr lang="ru-RU" sz="2000" dirty="0" smtClean="0"/>
              <a:t>организаций), </a:t>
            </a:r>
            <a:r>
              <a:rPr lang="ru-RU" sz="2000" dirty="0"/>
              <a:t>обладающих ресурсами, необходимыми для осуществления видов учебной деятельности, предусмотренных соответствующим образовательным стандартом</a:t>
            </a:r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960240" y="228600"/>
            <a:ext cx="8640960" cy="7521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ru-RU" dirty="0">
                <a:latin typeface="+mn-lt"/>
              </a:rPr>
              <a:t>Сетевая форма реализации образовательных программ</a:t>
            </a:r>
            <a:endParaRPr lang="en-US" dirty="0">
              <a:latin typeface="+mn-lt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19672" y="1476756"/>
            <a:ext cx="7416824" cy="1845582"/>
          </a:xfr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85725" indent="0" algn="just">
              <a:spcBef>
                <a:spcPts val="0"/>
              </a:spcBef>
              <a:buNone/>
            </a:pPr>
            <a:r>
              <a:rPr lang="ru-RU" sz="2000" dirty="0" smtClean="0"/>
              <a:t>обеспечивает </a:t>
            </a:r>
            <a:r>
              <a:rPr lang="ru-RU" sz="2000" dirty="0"/>
              <a:t>возможность освоения обучающимся образовательной программы с использованием ресурсов нескольких организаций, осуществляющих образовательную деятельность, в том числе иностранных, а также при необходимости с использованием ресурсов иных </a:t>
            </a:r>
            <a:r>
              <a:rPr lang="ru-RU" sz="2000" dirty="0" smtClean="0"/>
              <a:t>организаций</a:t>
            </a:r>
          </a:p>
          <a:p>
            <a:pPr marL="85725" indent="0">
              <a:spcBef>
                <a:spcPts val="0"/>
              </a:spcBef>
              <a:buNone/>
            </a:pPr>
            <a:endParaRPr lang="ru-RU" sz="20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012032" y="980728"/>
            <a:ext cx="5396186" cy="45752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dirty="0" smtClean="0"/>
              <a:t>Сетевая форма реализации ОП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499992" y="3030051"/>
            <a:ext cx="45365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0" algn="r">
              <a:buNone/>
            </a:pPr>
            <a:r>
              <a:rPr lang="ru-RU" sz="1600" b="1" dirty="0">
                <a:cs typeface="Times New Roman" pitchFamily="18" charset="0"/>
              </a:rPr>
              <a:t>Федеральный закон РФ "Об образовании в Российской Федерации" № 273-ФЗ</a:t>
            </a:r>
            <a:r>
              <a:rPr lang="ru-RU" sz="1600" b="1" dirty="0" smtClean="0">
                <a:cs typeface="Times New Roman" pitchFamily="18" charset="0"/>
              </a:rPr>
              <a:t>, ст. 15</a:t>
            </a:r>
            <a:endParaRPr lang="ru-RU" sz="1600" dirty="0"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052736"/>
            <a:ext cx="1464260" cy="2269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Скругленный прямоугольник 9"/>
          <p:cNvSpPr/>
          <p:nvPr/>
        </p:nvSpPr>
        <p:spPr>
          <a:xfrm>
            <a:off x="211832" y="3907580"/>
            <a:ext cx="5944344" cy="45752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5" tIns="45718" rIns="91435" bIns="45718"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2400" b="1" dirty="0"/>
              <a:t>Сетевая образовательная программа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843808" y="5951602"/>
            <a:ext cx="619234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b="1" dirty="0">
                <a:cs typeface="Times New Roman" pitchFamily="18" charset="0"/>
              </a:rPr>
              <a:t>Положение об организации сетевых образовательных программ  в федеральных университетах</a:t>
            </a:r>
          </a:p>
          <a:p>
            <a:pPr algn="r"/>
            <a:r>
              <a:rPr lang="ru-RU" sz="1600" b="1" dirty="0"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1758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рямоугольник с двумя скругленными противолежащими углами 34"/>
          <p:cNvSpPr/>
          <p:nvPr/>
        </p:nvSpPr>
        <p:spPr bwMode="auto">
          <a:xfrm>
            <a:off x="2807804" y="1196752"/>
            <a:ext cx="2772308" cy="1296144"/>
          </a:xfrm>
          <a:prstGeom prst="round2DiagRect">
            <a:avLst/>
          </a:prstGeom>
          <a:solidFill>
            <a:schemeClr val="accent1">
              <a:lumMod val="40000"/>
              <a:lumOff val="60000"/>
            </a:schemeClr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36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ru-RU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Модели и механизмы</a:t>
            </a:r>
          </a:p>
          <a:p>
            <a:pPr algn="ctr"/>
            <a:r>
              <a:rPr lang="ru-RU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взаимодействия</a:t>
            </a:r>
            <a:endParaRPr lang="ru-RU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Прямоугольник с двумя скругленными противолежащими углами 35"/>
          <p:cNvSpPr/>
          <p:nvPr/>
        </p:nvSpPr>
        <p:spPr bwMode="auto">
          <a:xfrm>
            <a:off x="112874" y="4438978"/>
            <a:ext cx="2772308" cy="1296144"/>
          </a:xfrm>
          <a:prstGeom prst="round2DiagRect">
            <a:avLst/>
          </a:prstGeom>
          <a:solidFill>
            <a:schemeClr val="accent1">
              <a:lumMod val="40000"/>
              <a:lumOff val="60000"/>
            </a:schemeClr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36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ru-RU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Сетевые программы </a:t>
            </a:r>
          </a:p>
          <a:p>
            <a:pPr algn="ctr"/>
            <a:r>
              <a:rPr lang="ru-RU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магистратуры</a:t>
            </a:r>
            <a:endParaRPr lang="ru-RU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Прямоугольник с двумя скругленными противолежащими углами 36"/>
          <p:cNvSpPr/>
          <p:nvPr/>
        </p:nvSpPr>
        <p:spPr bwMode="auto">
          <a:xfrm>
            <a:off x="6264188" y="4510986"/>
            <a:ext cx="2772308" cy="1296144"/>
          </a:xfrm>
          <a:prstGeom prst="round2DiagRect">
            <a:avLst/>
          </a:prstGeom>
          <a:solidFill>
            <a:schemeClr val="accent1">
              <a:lumMod val="40000"/>
              <a:lumOff val="60000"/>
            </a:schemeClr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36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ru-RU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Сетевые программы </a:t>
            </a:r>
          </a:p>
          <a:p>
            <a:pPr algn="ctr"/>
            <a:r>
              <a:rPr lang="ru-RU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бакалавриата</a:t>
            </a:r>
            <a:endParaRPr lang="ru-RU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Овал 8"/>
          <p:cNvSpPr/>
          <p:nvPr/>
        </p:nvSpPr>
        <p:spPr bwMode="auto">
          <a:xfrm>
            <a:off x="2500536" y="2134722"/>
            <a:ext cx="4087688" cy="3814558"/>
          </a:xfrm>
          <a:prstGeom prst="ellipse">
            <a:avLst/>
          </a:prstGeom>
          <a:solidFill>
            <a:schemeClr val="accent1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harsh" dir="t"/>
          </a:scene3d>
          <a:sp3d extrusionH="12700">
            <a:bevelT h="25400"/>
            <a:bevelB w="12700"/>
          </a:sp3d>
        </p:spPr>
        <p:style>
          <a:lnRef idx="0">
            <a:schemeClr val="accent1"/>
          </a:lnRef>
          <a:fillRef idx="1003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ru-RU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САФУ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260648"/>
            <a:ext cx="7086600" cy="762000"/>
          </a:xfrm>
        </p:spPr>
        <p:txBody>
          <a:bodyPr/>
          <a:lstStyle/>
          <a:p>
            <a:r>
              <a:rPr lang="ru-RU" dirty="0" smtClean="0"/>
              <a:t>Сетевое взаимодействие федеральных университетов</a:t>
            </a:r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627784" y="3502874"/>
            <a:ext cx="1980220" cy="432048"/>
          </a:xfrm>
          <a:prstGeom prst="line">
            <a:avLst/>
          </a:prstGeom>
          <a:ln w="158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4608004" y="2566770"/>
            <a:ext cx="1188132" cy="1368152"/>
          </a:xfrm>
          <a:prstGeom prst="line">
            <a:avLst/>
          </a:prstGeom>
          <a:ln w="158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608004" y="3934922"/>
            <a:ext cx="324036" cy="2014358"/>
          </a:xfrm>
          <a:prstGeom prst="line">
            <a:avLst/>
          </a:prstGeom>
          <a:ln w="158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Овал 4"/>
          <p:cNvSpPr/>
          <p:nvPr/>
        </p:nvSpPr>
        <p:spPr bwMode="auto">
          <a:xfrm>
            <a:off x="3851920" y="3286850"/>
            <a:ext cx="1512168" cy="129614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headEnd/>
            <a:tailEnd/>
          </a:ln>
          <a:effectLst>
            <a:innerShdw blurRad="457200" dist="838200" dir="7380000">
              <a:prstClr val="black">
                <a:alpha val="60000"/>
              </a:prstClr>
            </a:innerShdw>
          </a:effectLst>
          <a:scene3d>
            <a:camera prst="orthographicFront">
              <a:rot lat="0" lon="0" rev="0"/>
            </a:camera>
            <a:lightRig rig="harsh" dir="t"/>
          </a:scene3d>
          <a:sp3d>
            <a:bevelT w="88900" h="25400"/>
            <a:bevelB w="12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СОП</a:t>
            </a:r>
            <a:endParaRPr lang="ru-RU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563888" y="2566770"/>
            <a:ext cx="1080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САФУ</a:t>
            </a:r>
          </a:p>
          <a:p>
            <a:endParaRPr lang="ru-RU" sz="2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2915816" y="4328061"/>
            <a:ext cx="1080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СКФУ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5364088" y="4256053"/>
            <a:ext cx="1080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БФУ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28746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Дорожная карта сетевого взаимодействия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0287323"/>
              </p:ext>
            </p:extLst>
          </p:nvPr>
        </p:nvGraphicFramePr>
        <p:xfrm>
          <a:off x="457200" y="1700808"/>
          <a:ext cx="8229600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4840"/>
                <a:gridCol w="1872208"/>
                <a:gridCol w="18825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Направление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Сроки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Ответственные</a:t>
                      </a:r>
                      <a:endParaRPr lang="ru-RU" sz="20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Разработка моделей</a:t>
                      </a:r>
                      <a:r>
                        <a:rPr lang="ru-RU" baseline="0" dirty="0" smtClean="0"/>
                        <a:t> сетевых образовательных программ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Сентябрь 2013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САФУ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Разработка нормативно-методического обеспечения СОП: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smtClean="0"/>
                        <a:t>Соглашение о взаимодействии федеральных университетов при реализации сетевых образовательных программ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smtClean="0"/>
                        <a:t>Положение об организации сетевых образовательных программ  в федеральных университетах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smtClean="0"/>
                        <a:t>Форма договора о сетевой форме реализации образовательной программ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Июль-сентябрь 2013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СКФУ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996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6454882"/>
              </p:ext>
            </p:extLst>
          </p:nvPr>
        </p:nvGraphicFramePr>
        <p:xfrm>
          <a:off x="457200" y="1700808"/>
          <a:ext cx="8229600" cy="460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4840"/>
                <a:gridCol w="1872208"/>
                <a:gridCol w="18825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Направление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Сроки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Ответственные</a:t>
                      </a:r>
                      <a:endParaRPr lang="ru-RU" sz="20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Формирование</a:t>
                      </a:r>
                      <a:r>
                        <a:rPr lang="ru-RU" baseline="0" dirty="0" smtClean="0"/>
                        <a:t> базы и согласование сетей магистерских программ ФУ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Июль - сентябрь 2013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СКФУ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Формирование</a:t>
                      </a:r>
                      <a:r>
                        <a:rPr lang="ru-RU" baseline="0" dirty="0" smtClean="0"/>
                        <a:t> базы и согласование сетей программ бакалавриата ФУ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Июль - сентябрь 2013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БФУ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Разработка механизмов </a:t>
                      </a:r>
                      <a:r>
                        <a:rPr lang="ru-RU" baseline="0" dirty="0" smtClean="0"/>
                        <a:t>реализации СОП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Октябрь</a:t>
                      </a:r>
                      <a:r>
                        <a:rPr lang="en-US" dirty="0" smtClean="0"/>
                        <a:t>-</a:t>
                      </a:r>
                      <a:r>
                        <a:rPr lang="ru-RU" dirty="0" smtClean="0"/>
                        <a:t>декабрь </a:t>
                      </a:r>
                      <a:r>
                        <a:rPr lang="ru-RU" dirty="0" smtClean="0"/>
                        <a:t>2013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САФУ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Формирование и утверждение Советов сетевых образовательных программ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Октябрь-ноябрь 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Участники сетей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Разработка сетевых учебных планов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Октябрь-декабрь 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Участники сетей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Информационная кампания для абитуриентов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Декабрь 2013 -апрель 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Участники сетей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Запуск пилотных СОП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Сентябрь 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Участники сетей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524000" y="609600"/>
            <a:ext cx="7086600" cy="762000"/>
          </a:xfrm>
        </p:spPr>
        <p:txBody>
          <a:bodyPr/>
          <a:lstStyle/>
          <a:p>
            <a:r>
              <a:rPr lang="ru-RU" dirty="0" smtClean="0"/>
              <a:t>Дорожная карта сетевого взаимодействия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047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Oval 6"/>
          <p:cNvSpPr>
            <a:spLocks noChangeArrowheads="1"/>
          </p:cNvSpPr>
          <p:nvPr/>
        </p:nvSpPr>
        <p:spPr bwMode="auto">
          <a:xfrm>
            <a:off x="914400" y="3463925"/>
            <a:ext cx="7162800" cy="1189038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Oval 5"/>
          <p:cNvSpPr>
            <a:spLocks noChangeArrowheads="1"/>
          </p:cNvSpPr>
          <p:nvPr/>
        </p:nvSpPr>
        <p:spPr bwMode="auto">
          <a:xfrm>
            <a:off x="1295400" y="2286000"/>
            <a:ext cx="6172200" cy="1295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Oval 6"/>
          <p:cNvSpPr>
            <a:spLocks noChangeArrowheads="1"/>
          </p:cNvSpPr>
          <p:nvPr/>
        </p:nvSpPr>
        <p:spPr bwMode="auto">
          <a:xfrm>
            <a:off x="533400" y="4594225"/>
            <a:ext cx="4953000" cy="10668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36" name="Line 2"/>
          <p:cNvSpPr>
            <a:spLocks noChangeShapeType="1"/>
          </p:cNvSpPr>
          <p:nvPr/>
        </p:nvSpPr>
        <p:spPr bwMode="auto">
          <a:xfrm flipH="1">
            <a:off x="2733675" y="3835400"/>
            <a:ext cx="4124325" cy="169863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0966" name="Oval 5"/>
          <p:cNvSpPr>
            <a:spLocks noChangeArrowheads="1"/>
          </p:cNvSpPr>
          <p:nvPr/>
        </p:nvSpPr>
        <p:spPr bwMode="auto">
          <a:xfrm>
            <a:off x="1447800" y="838200"/>
            <a:ext cx="6172200" cy="143986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38" name="Oval 7"/>
          <p:cNvSpPr>
            <a:spLocks noChangeArrowheads="1"/>
          </p:cNvSpPr>
          <p:nvPr/>
        </p:nvSpPr>
        <p:spPr bwMode="auto">
          <a:xfrm>
            <a:off x="3048000" y="5105400"/>
            <a:ext cx="914400" cy="457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7288" name="Rectangle 8"/>
          <p:cNvSpPr>
            <a:spLocks noGrp="1" noChangeArrowheads="1"/>
          </p:cNvSpPr>
          <p:nvPr>
            <p:ph type="title"/>
          </p:nvPr>
        </p:nvSpPr>
        <p:spPr>
          <a:xfrm>
            <a:off x="-231646" y="-120651"/>
            <a:ext cx="9144000" cy="762001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85000"/>
                  </a:schemeClr>
                </a:solidFill>
                <a:latin typeface="Arial" panose="020B0604020202020204" pitchFamily="34" charset="0"/>
              </a:rPr>
              <a:t>  Уровни сетевого взаимодействия</a:t>
            </a:r>
          </a:p>
        </p:txBody>
      </p:sp>
      <p:sp>
        <p:nvSpPr>
          <p:cNvPr id="18440" name="AutoShape 10"/>
          <p:cNvSpPr>
            <a:spLocks noChangeArrowheads="1"/>
          </p:cNvSpPr>
          <p:nvPr/>
        </p:nvSpPr>
        <p:spPr bwMode="auto">
          <a:xfrm>
            <a:off x="3048000" y="919163"/>
            <a:ext cx="914400" cy="4643437"/>
          </a:xfrm>
          <a:prstGeom prst="can">
            <a:avLst>
              <a:gd name="adj" fmla="val 29693"/>
            </a:avLst>
          </a:prstGeom>
          <a:gradFill rotWithShape="1">
            <a:gsLst>
              <a:gs pos="0">
                <a:schemeClr val="accent2">
                  <a:alpha val="46999"/>
                </a:schemeClr>
              </a:gs>
              <a:gs pos="100000">
                <a:schemeClr val="accent2">
                  <a:alpha val="49001"/>
                </a:schemeClr>
              </a:gs>
            </a:gsLst>
            <a:lin ang="5400000" scaled="1"/>
          </a:gra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41" name="AutoShape 11"/>
          <p:cNvSpPr>
            <a:spLocks noChangeArrowheads="1"/>
          </p:cNvSpPr>
          <p:nvPr/>
        </p:nvSpPr>
        <p:spPr bwMode="auto">
          <a:xfrm>
            <a:off x="1828800" y="1447800"/>
            <a:ext cx="914400" cy="4491038"/>
          </a:xfrm>
          <a:prstGeom prst="can">
            <a:avLst>
              <a:gd name="adj" fmla="val 39928"/>
            </a:avLst>
          </a:prstGeom>
          <a:gradFill rotWithShape="1">
            <a:gsLst>
              <a:gs pos="0">
                <a:srgbClr val="FF9999">
                  <a:alpha val="62999"/>
                </a:srgbClr>
              </a:gs>
              <a:gs pos="100000">
                <a:srgbClr val="FF9999">
                  <a:alpha val="62999"/>
                </a:srgbClr>
              </a:gs>
            </a:gsLst>
            <a:lin ang="5400000" scaled="1"/>
          </a:gra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42" name="AutoShape 12"/>
          <p:cNvSpPr>
            <a:spLocks noChangeArrowheads="1"/>
          </p:cNvSpPr>
          <p:nvPr/>
        </p:nvSpPr>
        <p:spPr bwMode="auto">
          <a:xfrm>
            <a:off x="4114800" y="4419600"/>
            <a:ext cx="914400" cy="1519238"/>
          </a:xfrm>
          <a:prstGeom prst="can">
            <a:avLst>
              <a:gd name="adj" fmla="val 41536"/>
            </a:avLst>
          </a:prstGeom>
          <a:gradFill rotWithShape="1">
            <a:gsLst>
              <a:gs pos="0">
                <a:schemeClr val="hlink">
                  <a:alpha val="57999"/>
                </a:schemeClr>
              </a:gs>
              <a:gs pos="100000">
                <a:schemeClr val="hlink">
                  <a:alpha val="56000"/>
                </a:schemeClr>
              </a:gs>
            </a:gsLst>
            <a:lin ang="5400000" scaled="1"/>
          </a:gra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43" name="AutoShape 13"/>
          <p:cNvSpPr>
            <a:spLocks noChangeArrowheads="1"/>
          </p:cNvSpPr>
          <p:nvPr/>
        </p:nvSpPr>
        <p:spPr bwMode="auto">
          <a:xfrm>
            <a:off x="5562600" y="1143000"/>
            <a:ext cx="914400" cy="4643438"/>
          </a:xfrm>
          <a:prstGeom prst="can">
            <a:avLst>
              <a:gd name="adj" fmla="val 39920"/>
            </a:avLst>
          </a:prstGeom>
          <a:gradFill rotWithShape="1">
            <a:gsLst>
              <a:gs pos="0">
                <a:srgbClr val="996633">
                  <a:alpha val="59000"/>
                </a:srgbClr>
              </a:gs>
              <a:gs pos="100000">
                <a:srgbClr val="472F18">
                  <a:alpha val="57999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7294" name="AutoShape 14"/>
          <p:cNvSpPr>
            <a:spLocks noChangeArrowheads="1"/>
          </p:cNvSpPr>
          <p:nvPr/>
        </p:nvSpPr>
        <p:spPr bwMode="auto">
          <a:xfrm>
            <a:off x="6934200" y="1885950"/>
            <a:ext cx="914400" cy="3424238"/>
          </a:xfrm>
          <a:prstGeom prst="can">
            <a:avLst>
              <a:gd name="adj" fmla="val 36460"/>
            </a:avLst>
          </a:prstGeom>
          <a:gradFill rotWithShape="1">
            <a:gsLst>
              <a:gs pos="0">
                <a:schemeClr val="accent1">
                  <a:alpha val="49001"/>
                </a:schemeClr>
              </a:gs>
              <a:gs pos="100000">
                <a:schemeClr val="accent1">
                  <a:gamma/>
                  <a:shade val="46275"/>
                  <a:invGamma/>
                  <a:alpha val="49001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45" name="Oval 16"/>
          <p:cNvSpPr>
            <a:spLocks noChangeArrowheads="1"/>
          </p:cNvSpPr>
          <p:nvPr/>
        </p:nvSpPr>
        <p:spPr bwMode="auto">
          <a:xfrm>
            <a:off x="1828800" y="4916488"/>
            <a:ext cx="914400" cy="381000"/>
          </a:xfrm>
          <a:prstGeom prst="ellipse">
            <a:avLst/>
          </a:prstGeom>
          <a:solidFill>
            <a:srgbClr val="FF9999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46" name="Oval 17"/>
          <p:cNvSpPr>
            <a:spLocks noChangeArrowheads="1"/>
          </p:cNvSpPr>
          <p:nvPr/>
        </p:nvSpPr>
        <p:spPr bwMode="auto">
          <a:xfrm>
            <a:off x="4114800" y="5486400"/>
            <a:ext cx="914400" cy="457200"/>
          </a:xfrm>
          <a:prstGeom prst="ellipse">
            <a:avLst/>
          </a:prstGeom>
          <a:solidFill>
            <a:schemeClr val="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47" name="Oval 18"/>
          <p:cNvSpPr>
            <a:spLocks noChangeArrowheads="1"/>
          </p:cNvSpPr>
          <p:nvPr/>
        </p:nvSpPr>
        <p:spPr bwMode="auto">
          <a:xfrm>
            <a:off x="1828800" y="5486400"/>
            <a:ext cx="914400" cy="457200"/>
          </a:xfrm>
          <a:prstGeom prst="ellipse">
            <a:avLst/>
          </a:prstGeom>
          <a:solidFill>
            <a:srgbClr val="FF9999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48" name="Oval 19"/>
          <p:cNvSpPr>
            <a:spLocks noChangeArrowheads="1"/>
          </p:cNvSpPr>
          <p:nvPr/>
        </p:nvSpPr>
        <p:spPr bwMode="auto">
          <a:xfrm>
            <a:off x="1828800" y="3911600"/>
            <a:ext cx="914400" cy="381000"/>
          </a:xfrm>
          <a:prstGeom prst="ellipse">
            <a:avLst/>
          </a:prstGeom>
          <a:solidFill>
            <a:srgbClr val="FF9999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49" name="Oval 20"/>
          <p:cNvSpPr>
            <a:spLocks noChangeArrowheads="1"/>
          </p:cNvSpPr>
          <p:nvPr/>
        </p:nvSpPr>
        <p:spPr bwMode="auto">
          <a:xfrm>
            <a:off x="6934200" y="4876800"/>
            <a:ext cx="9144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50" name="Oval 21"/>
          <p:cNvSpPr>
            <a:spLocks noChangeArrowheads="1"/>
          </p:cNvSpPr>
          <p:nvPr/>
        </p:nvSpPr>
        <p:spPr bwMode="auto">
          <a:xfrm>
            <a:off x="3048000" y="4687888"/>
            <a:ext cx="914400" cy="381000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51" name="Oval 22"/>
          <p:cNvSpPr>
            <a:spLocks noChangeArrowheads="1"/>
          </p:cNvSpPr>
          <p:nvPr/>
        </p:nvSpPr>
        <p:spPr bwMode="auto">
          <a:xfrm>
            <a:off x="6934200" y="3768725"/>
            <a:ext cx="9144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52" name="Oval 23"/>
          <p:cNvSpPr>
            <a:spLocks noChangeArrowheads="1"/>
          </p:cNvSpPr>
          <p:nvPr/>
        </p:nvSpPr>
        <p:spPr bwMode="auto">
          <a:xfrm>
            <a:off x="5562600" y="3683000"/>
            <a:ext cx="914400" cy="381000"/>
          </a:xfrm>
          <a:prstGeom prst="ellipse">
            <a:avLst/>
          </a:prstGeom>
          <a:solidFill>
            <a:srgbClr val="996633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53" name="Oval 24"/>
          <p:cNvSpPr>
            <a:spLocks noChangeArrowheads="1"/>
          </p:cNvSpPr>
          <p:nvPr/>
        </p:nvSpPr>
        <p:spPr bwMode="auto">
          <a:xfrm>
            <a:off x="5562600" y="5334000"/>
            <a:ext cx="914400" cy="457200"/>
          </a:xfrm>
          <a:prstGeom prst="ellipse">
            <a:avLst/>
          </a:prstGeom>
          <a:solidFill>
            <a:srgbClr val="996633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54" name="Oval 26"/>
          <p:cNvSpPr>
            <a:spLocks noChangeArrowheads="1"/>
          </p:cNvSpPr>
          <p:nvPr/>
        </p:nvSpPr>
        <p:spPr bwMode="auto">
          <a:xfrm>
            <a:off x="5562600" y="1484313"/>
            <a:ext cx="914400" cy="304800"/>
          </a:xfrm>
          <a:prstGeom prst="ellipse">
            <a:avLst/>
          </a:prstGeom>
          <a:solidFill>
            <a:srgbClr val="996633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55" name="Line 31"/>
          <p:cNvSpPr>
            <a:spLocks noChangeShapeType="1"/>
          </p:cNvSpPr>
          <p:nvPr/>
        </p:nvSpPr>
        <p:spPr bwMode="auto">
          <a:xfrm flipV="1">
            <a:off x="2590800" y="1752600"/>
            <a:ext cx="29718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56" name="Line 33"/>
          <p:cNvSpPr>
            <a:spLocks noChangeShapeType="1"/>
          </p:cNvSpPr>
          <p:nvPr/>
        </p:nvSpPr>
        <p:spPr bwMode="auto">
          <a:xfrm flipV="1">
            <a:off x="2667000" y="4064000"/>
            <a:ext cx="2971800" cy="1524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57" name="Line 34"/>
          <p:cNvSpPr>
            <a:spLocks noChangeShapeType="1"/>
          </p:cNvSpPr>
          <p:nvPr/>
        </p:nvSpPr>
        <p:spPr bwMode="auto">
          <a:xfrm flipH="1">
            <a:off x="6400800" y="3929063"/>
            <a:ext cx="533400" cy="76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58" name="Line 35"/>
          <p:cNvSpPr>
            <a:spLocks noChangeShapeType="1"/>
          </p:cNvSpPr>
          <p:nvPr/>
        </p:nvSpPr>
        <p:spPr bwMode="auto">
          <a:xfrm flipV="1">
            <a:off x="2743200" y="4860925"/>
            <a:ext cx="304800" cy="1524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59" name="Line 36"/>
          <p:cNvSpPr>
            <a:spLocks noChangeShapeType="1"/>
          </p:cNvSpPr>
          <p:nvPr/>
        </p:nvSpPr>
        <p:spPr bwMode="auto">
          <a:xfrm>
            <a:off x="3962400" y="4937125"/>
            <a:ext cx="533400" cy="76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60" name="Line 37"/>
          <p:cNvSpPr>
            <a:spLocks noChangeShapeType="1"/>
          </p:cNvSpPr>
          <p:nvPr/>
        </p:nvSpPr>
        <p:spPr bwMode="auto">
          <a:xfrm flipV="1">
            <a:off x="2667000" y="5229225"/>
            <a:ext cx="15240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61" name="Rectangle 39"/>
          <p:cNvSpPr>
            <a:spLocks noChangeArrowheads="1"/>
          </p:cNvSpPr>
          <p:nvPr/>
        </p:nvSpPr>
        <p:spPr bwMode="auto">
          <a:xfrm>
            <a:off x="6477000" y="838200"/>
            <a:ext cx="2667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000" b="1" i="1">
              <a:solidFill>
                <a:srgbClr val="FF3300"/>
              </a:solidFill>
            </a:endParaRPr>
          </a:p>
        </p:txBody>
      </p:sp>
      <p:sp>
        <p:nvSpPr>
          <p:cNvPr id="41003" name="Rectangle 43"/>
          <p:cNvSpPr>
            <a:spLocks noChangeArrowheads="1"/>
          </p:cNvSpPr>
          <p:nvPr/>
        </p:nvSpPr>
        <p:spPr bwMode="auto">
          <a:xfrm rot="5400000">
            <a:off x="2000250" y="4667250"/>
            <a:ext cx="4953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 vert="vert" wrap="none" anchor="ctr"/>
          <a:lstStyle/>
          <a:p>
            <a:pPr algn="ctr">
              <a:defRPr/>
            </a:pP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ФУ 1</a:t>
            </a:r>
          </a:p>
        </p:txBody>
      </p:sp>
      <p:sp>
        <p:nvSpPr>
          <p:cNvPr id="41004" name="Rectangle 44"/>
          <p:cNvSpPr>
            <a:spLocks noChangeArrowheads="1"/>
          </p:cNvSpPr>
          <p:nvPr/>
        </p:nvSpPr>
        <p:spPr bwMode="auto">
          <a:xfrm rot="5400000">
            <a:off x="3276600" y="4724400"/>
            <a:ext cx="457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 vert="vert" wrap="none" anchor="ctr"/>
          <a:lstStyle/>
          <a:p>
            <a:pPr algn="ctr">
              <a:defRPr/>
            </a:pP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ФУ 2</a:t>
            </a:r>
          </a:p>
        </p:txBody>
      </p:sp>
      <p:sp>
        <p:nvSpPr>
          <p:cNvPr id="41005" name="Rectangle 45"/>
          <p:cNvSpPr>
            <a:spLocks noChangeArrowheads="1"/>
          </p:cNvSpPr>
          <p:nvPr/>
        </p:nvSpPr>
        <p:spPr bwMode="auto">
          <a:xfrm rot="5400000">
            <a:off x="4343400" y="4762500"/>
            <a:ext cx="4572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 vert="vert" wrap="none" anchor="ctr"/>
          <a:lstStyle/>
          <a:p>
            <a:pPr algn="ctr">
              <a:defRPr/>
            </a:pP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ФУ 3</a:t>
            </a:r>
          </a:p>
        </p:txBody>
      </p:sp>
      <p:sp>
        <p:nvSpPr>
          <p:cNvPr id="41006" name="Rectangle 46"/>
          <p:cNvSpPr>
            <a:spLocks noChangeArrowheads="1"/>
          </p:cNvSpPr>
          <p:nvPr/>
        </p:nvSpPr>
        <p:spPr bwMode="auto">
          <a:xfrm rot="5400000">
            <a:off x="5791200" y="4572000"/>
            <a:ext cx="4572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 vert="vert" wrap="none" anchor="ctr"/>
          <a:lstStyle/>
          <a:p>
            <a:pPr algn="ctr">
              <a:defRPr/>
            </a:pP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ФУ 4</a:t>
            </a:r>
          </a:p>
        </p:txBody>
      </p:sp>
      <p:sp>
        <p:nvSpPr>
          <p:cNvPr id="41007" name="Rectangle 47"/>
          <p:cNvSpPr>
            <a:spLocks noChangeArrowheads="1"/>
          </p:cNvSpPr>
          <p:nvPr/>
        </p:nvSpPr>
        <p:spPr bwMode="auto">
          <a:xfrm rot="5400000">
            <a:off x="7200900" y="4152900"/>
            <a:ext cx="4572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 vert="vert" wrap="none" anchor="ctr"/>
          <a:lstStyle/>
          <a:p>
            <a:pPr algn="ctr">
              <a:defRPr/>
            </a:pP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ФУ 9</a:t>
            </a:r>
          </a:p>
        </p:txBody>
      </p:sp>
      <p:sp>
        <p:nvSpPr>
          <p:cNvPr id="18467" name="Oval 48"/>
          <p:cNvSpPr>
            <a:spLocks noChangeArrowheads="1"/>
          </p:cNvSpPr>
          <p:nvPr/>
        </p:nvSpPr>
        <p:spPr bwMode="auto">
          <a:xfrm>
            <a:off x="1828800" y="1447800"/>
            <a:ext cx="914400" cy="381000"/>
          </a:xfrm>
          <a:prstGeom prst="ellipse">
            <a:avLst/>
          </a:prstGeom>
          <a:solidFill>
            <a:srgbClr val="FF9999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68" name="Oval 50"/>
          <p:cNvSpPr>
            <a:spLocks noChangeArrowheads="1"/>
          </p:cNvSpPr>
          <p:nvPr/>
        </p:nvSpPr>
        <p:spPr bwMode="auto">
          <a:xfrm>
            <a:off x="4114800" y="4992688"/>
            <a:ext cx="914400" cy="381000"/>
          </a:xfrm>
          <a:prstGeom prst="ellipse">
            <a:avLst/>
          </a:prstGeom>
          <a:solidFill>
            <a:schemeClr val="hlink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69" name="Oval 51"/>
          <p:cNvSpPr>
            <a:spLocks noChangeArrowheads="1"/>
          </p:cNvSpPr>
          <p:nvPr/>
        </p:nvSpPr>
        <p:spPr bwMode="auto">
          <a:xfrm>
            <a:off x="3048000" y="1252538"/>
            <a:ext cx="914400" cy="304800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70" name="Line 52"/>
          <p:cNvSpPr>
            <a:spLocks noChangeShapeType="1"/>
          </p:cNvSpPr>
          <p:nvPr/>
        </p:nvSpPr>
        <p:spPr bwMode="auto">
          <a:xfrm flipV="1">
            <a:off x="2590800" y="1371600"/>
            <a:ext cx="457200" cy="304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71" name="Line 53"/>
          <p:cNvSpPr>
            <a:spLocks noChangeShapeType="1"/>
          </p:cNvSpPr>
          <p:nvPr/>
        </p:nvSpPr>
        <p:spPr bwMode="auto">
          <a:xfrm>
            <a:off x="3962400" y="1371600"/>
            <a:ext cx="1600200" cy="304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72" name="Rectangle 58"/>
          <p:cNvSpPr>
            <a:spLocks noChangeArrowheads="1"/>
          </p:cNvSpPr>
          <p:nvPr/>
        </p:nvSpPr>
        <p:spPr bwMode="auto">
          <a:xfrm>
            <a:off x="6553200" y="260350"/>
            <a:ext cx="23685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b="1" i="1"/>
              <a:t>Сетевое</a:t>
            </a:r>
          </a:p>
          <a:p>
            <a:pPr algn="r"/>
            <a:r>
              <a:rPr lang="ru-RU" b="1" i="1"/>
              <a:t>событие 4 уровня</a:t>
            </a:r>
          </a:p>
          <a:p>
            <a:pPr algn="r"/>
            <a:r>
              <a:rPr lang="ru-RU" sz="1400"/>
              <a:t>обязательное обучение в вузе партнере семестр/триместр</a:t>
            </a:r>
          </a:p>
          <a:p>
            <a:endParaRPr lang="ru-RU" sz="2000" i="1"/>
          </a:p>
        </p:txBody>
      </p:sp>
      <p:sp>
        <p:nvSpPr>
          <p:cNvPr id="18473" name="Oval 26"/>
          <p:cNvSpPr>
            <a:spLocks noChangeArrowheads="1"/>
          </p:cNvSpPr>
          <p:nvPr/>
        </p:nvSpPr>
        <p:spPr bwMode="auto">
          <a:xfrm>
            <a:off x="5580063" y="2814638"/>
            <a:ext cx="914400" cy="304800"/>
          </a:xfrm>
          <a:prstGeom prst="ellipse">
            <a:avLst/>
          </a:prstGeom>
          <a:solidFill>
            <a:srgbClr val="996633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74" name="Line 31"/>
          <p:cNvSpPr>
            <a:spLocks noChangeShapeType="1"/>
          </p:cNvSpPr>
          <p:nvPr/>
        </p:nvSpPr>
        <p:spPr bwMode="auto">
          <a:xfrm flipV="1">
            <a:off x="2733675" y="2967038"/>
            <a:ext cx="2981325" cy="76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75" name="Oval 48"/>
          <p:cNvSpPr>
            <a:spLocks noChangeArrowheads="1"/>
          </p:cNvSpPr>
          <p:nvPr/>
        </p:nvSpPr>
        <p:spPr bwMode="auto">
          <a:xfrm>
            <a:off x="1820863" y="2852738"/>
            <a:ext cx="914400" cy="381000"/>
          </a:xfrm>
          <a:prstGeom prst="ellipse">
            <a:avLst/>
          </a:prstGeom>
          <a:solidFill>
            <a:srgbClr val="FF9999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76" name="Oval 51"/>
          <p:cNvSpPr>
            <a:spLocks noChangeArrowheads="1"/>
          </p:cNvSpPr>
          <p:nvPr/>
        </p:nvSpPr>
        <p:spPr bwMode="auto">
          <a:xfrm>
            <a:off x="3059113" y="2433638"/>
            <a:ext cx="914400" cy="304800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77" name="Line 52"/>
          <p:cNvSpPr>
            <a:spLocks noChangeShapeType="1"/>
          </p:cNvSpPr>
          <p:nvPr/>
        </p:nvSpPr>
        <p:spPr bwMode="auto">
          <a:xfrm flipV="1">
            <a:off x="2700338" y="2619375"/>
            <a:ext cx="457200" cy="304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78" name="Rectangle 58"/>
          <p:cNvSpPr>
            <a:spLocks noChangeArrowheads="1"/>
          </p:cNvSpPr>
          <p:nvPr/>
        </p:nvSpPr>
        <p:spPr bwMode="auto">
          <a:xfrm>
            <a:off x="-36512" y="1909763"/>
            <a:ext cx="2370138" cy="160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 dirty="0"/>
              <a:t>Сетевое событие 3 уровня</a:t>
            </a:r>
          </a:p>
          <a:p>
            <a:r>
              <a:rPr lang="ru-RU" sz="1400" dirty="0"/>
              <a:t>выбор вариативных модулей в соответствующих ФУ</a:t>
            </a:r>
          </a:p>
          <a:p>
            <a:endParaRPr lang="ru-RU" sz="2000" i="1" dirty="0"/>
          </a:p>
        </p:txBody>
      </p:sp>
      <p:sp>
        <p:nvSpPr>
          <p:cNvPr id="18479" name="Line 53"/>
          <p:cNvSpPr>
            <a:spLocks noChangeShapeType="1"/>
          </p:cNvSpPr>
          <p:nvPr/>
        </p:nvSpPr>
        <p:spPr bwMode="auto">
          <a:xfrm>
            <a:off x="3973513" y="2547938"/>
            <a:ext cx="1741487" cy="304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80" name="TextBox 1"/>
          <p:cNvSpPr txBox="1">
            <a:spLocks noChangeArrowheads="1"/>
          </p:cNvSpPr>
          <p:nvPr/>
        </p:nvSpPr>
        <p:spPr bwMode="auto">
          <a:xfrm>
            <a:off x="6858000" y="2921000"/>
            <a:ext cx="229552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b="1" i="1" dirty="0"/>
              <a:t>Сетевое </a:t>
            </a:r>
          </a:p>
          <a:p>
            <a:pPr algn="r"/>
            <a:r>
              <a:rPr lang="ru-RU" b="1" i="1" dirty="0"/>
              <a:t>событие </a:t>
            </a:r>
            <a:endParaRPr lang="en-US" b="1" i="1" dirty="0"/>
          </a:p>
          <a:p>
            <a:pPr algn="r"/>
            <a:r>
              <a:rPr lang="ru-RU" b="1" i="1" dirty="0"/>
              <a:t>2 уровня</a:t>
            </a:r>
          </a:p>
          <a:p>
            <a:pPr algn="r"/>
            <a:r>
              <a:rPr lang="ru-RU" sz="1400" dirty="0"/>
              <a:t>обмен модулями, сандвич-проекты, практика</a:t>
            </a:r>
          </a:p>
          <a:p>
            <a:pPr algn="r"/>
            <a:endParaRPr lang="ru-RU" dirty="0"/>
          </a:p>
        </p:txBody>
      </p:sp>
      <p:sp>
        <p:nvSpPr>
          <p:cNvPr id="18481" name="TextBox 2"/>
          <p:cNvSpPr txBox="1">
            <a:spLocks noChangeArrowheads="1"/>
          </p:cNvSpPr>
          <p:nvPr/>
        </p:nvSpPr>
        <p:spPr bwMode="auto">
          <a:xfrm>
            <a:off x="104775" y="4495800"/>
            <a:ext cx="1724025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 dirty="0"/>
              <a:t>Сетевое событие</a:t>
            </a:r>
            <a:endParaRPr lang="en-US" b="1" i="1" dirty="0"/>
          </a:p>
          <a:p>
            <a:r>
              <a:rPr lang="ru-RU" b="1" i="1" dirty="0"/>
              <a:t>1 уровня</a:t>
            </a:r>
            <a:r>
              <a:rPr lang="ru-RU" sz="2000" i="1" dirty="0"/>
              <a:t>:</a:t>
            </a:r>
          </a:p>
          <a:p>
            <a:r>
              <a:rPr lang="ru-RU" sz="1400" dirty="0"/>
              <a:t>обмен ресурсами,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Box 61"/>
          <p:cNvSpPr txBox="1">
            <a:spLocks noChangeArrowheads="1"/>
          </p:cNvSpPr>
          <p:nvPr/>
        </p:nvSpPr>
        <p:spPr bwMode="auto">
          <a:xfrm>
            <a:off x="1437382" y="4409554"/>
            <a:ext cx="32131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- виртуальные лаборатории</a:t>
            </a:r>
          </a:p>
        </p:txBody>
      </p:sp>
      <p:sp>
        <p:nvSpPr>
          <p:cNvPr id="22530" name="TextBox 60"/>
          <p:cNvSpPr txBox="1">
            <a:spLocks noChangeArrowheads="1"/>
          </p:cNvSpPr>
          <p:nvPr/>
        </p:nvSpPr>
        <p:spPr bwMode="auto">
          <a:xfrm>
            <a:off x="1446907" y="4801667"/>
            <a:ext cx="3213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- информационные ресурсы</a:t>
            </a:r>
          </a:p>
        </p:txBody>
      </p:sp>
      <p:sp>
        <p:nvSpPr>
          <p:cNvPr id="52" name="AutoShape 4"/>
          <p:cNvSpPr>
            <a:spLocks noChangeArrowheads="1"/>
          </p:cNvSpPr>
          <p:nvPr/>
        </p:nvSpPr>
        <p:spPr bwMode="auto">
          <a:xfrm>
            <a:off x="683568" y="1713870"/>
            <a:ext cx="7726796" cy="2435210"/>
          </a:xfrm>
          <a:prstGeom prst="parallelogram">
            <a:avLst>
              <a:gd name="adj" fmla="val 38114"/>
            </a:avLst>
          </a:prstGeom>
          <a:solidFill>
            <a:schemeClr val="accent1">
              <a:lumMod val="40000"/>
              <a:lumOff val="60000"/>
            </a:schemeClr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360000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381000"/>
            <a:ext cx="7086600" cy="762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Модель «горизонтальное взаимодействие»</a:t>
            </a:r>
            <a:endParaRPr lang="ru-RU" dirty="0"/>
          </a:p>
        </p:txBody>
      </p:sp>
      <p:grpSp>
        <p:nvGrpSpPr>
          <p:cNvPr id="22545" name="Группа 3"/>
          <p:cNvGrpSpPr>
            <a:grpSpLocks/>
          </p:cNvGrpSpPr>
          <p:nvPr/>
        </p:nvGrpSpPr>
        <p:grpSpPr bwMode="auto">
          <a:xfrm>
            <a:off x="911511" y="2777507"/>
            <a:ext cx="6706765" cy="1371573"/>
            <a:chOff x="1375931" y="3814228"/>
            <a:chExt cx="6724430" cy="1241031"/>
          </a:xfrm>
        </p:grpSpPr>
        <p:sp>
          <p:nvSpPr>
            <p:cNvPr id="5" name="Овал 4"/>
            <p:cNvSpPr/>
            <p:nvPr/>
          </p:nvSpPr>
          <p:spPr>
            <a:xfrm>
              <a:off x="6156918" y="3814228"/>
              <a:ext cx="1943443" cy="1080176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6" name="Овал 5"/>
            <p:cNvSpPr/>
            <p:nvPr/>
          </p:nvSpPr>
          <p:spPr>
            <a:xfrm>
              <a:off x="1699366" y="3814228"/>
              <a:ext cx="1943442" cy="1080176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7" name="Овал 6"/>
            <p:cNvSpPr/>
            <p:nvPr/>
          </p:nvSpPr>
          <p:spPr>
            <a:xfrm>
              <a:off x="3980941" y="3840083"/>
              <a:ext cx="1943442" cy="1080176"/>
            </a:xfrm>
            <a:prstGeom prst="ellipse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2560" name="TextBox 30"/>
            <p:cNvSpPr txBox="1">
              <a:spLocks noChangeArrowheads="1"/>
            </p:cNvSpPr>
            <p:nvPr/>
          </p:nvSpPr>
          <p:spPr bwMode="auto">
            <a:xfrm>
              <a:off x="1375931" y="4658301"/>
              <a:ext cx="693973" cy="3318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dirty="0"/>
                <a:t>ФУ 1</a:t>
              </a:r>
            </a:p>
          </p:txBody>
        </p:sp>
        <p:sp>
          <p:nvSpPr>
            <p:cNvPr id="22561" name="TextBox 31"/>
            <p:cNvSpPr txBox="1">
              <a:spLocks noChangeArrowheads="1"/>
            </p:cNvSpPr>
            <p:nvPr/>
          </p:nvSpPr>
          <p:spPr bwMode="auto">
            <a:xfrm>
              <a:off x="3614059" y="4703362"/>
              <a:ext cx="693973" cy="3318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dirty="0"/>
                <a:t>ФУ 2</a:t>
              </a:r>
            </a:p>
          </p:txBody>
        </p:sp>
        <p:sp>
          <p:nvSpPr>
            <p:cNvPr id="22562" name="TextBox 32"/>
            <p:cNvSpPr txBox="1">
              <a:spLocks noChangeArrowheads="1"/>
            </p:cNvSpPr>
            <p:nvPr/>
          </p:nvSpPr>
          <p:spPr bwMode="auto">
            <a:xfrm>
              <a:off x="5852187" y="4723449"/>
              <a:ext cx="693973" cy="3318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dirty="0"/>
                <a:t>ФУ 3</a:t>
              </a:r>
            </a:p>
          </p:txBody>
        </p:sp>
      </p:grpSp>
      <p:sp>
        <p:nvSpPr>
          <p:cNvPr id="35" name="Скругленный прямоугольник 34"/>
          <p:cNvSpPr/>
          <p:nvPr/>
        </p:nvSpPr>
        <p:spPr bwMode="auto">
          <a:xfrm>
            <a:off x="6530938" y="3117089"/>
            <a:ext cx="390525" cy="2397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7" name="Равнобедренный треугольник 36"/>
          <p:cNvSpPr/>
          <p:nvPr/>
        </p:nvSpPr>
        <p:spPr bwMode="auto">
          <a:xfrm>
            <a:off x="7019888" y="3159952"/>
            <a:ext cx="390525" cy="33496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8" name="Правильный пятиугольник 37"/>
          <p:cNvSpPr/>
          <p:nvPr/>
        </p:nvSpPr>
        <p:spPr bwMode="auto">
          <a:xfrm>
            <a:off x="1472221" y="3325201"/>
            <a:ext cx="349250" cy="333375"/>
          </a:xfrm>
          <a:prstGeom prst="pentag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Блок-схема: ручное управление 38"/>
          <p:cNvSpPr/>
          <p:nvPr/>
        </p:nvSpPr>
        <p:spPr bwMode="auto">
          <a:xfrm>
            <a:off x="1897671" y="3163276"/>
            <a:ext cx="366712" cy="328613"/>
          </a:xfrm>
          <a:prstGeom prst="flowChartManualOperati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0" name="Загнутый угол 39"/>
          <p:cNvSpPr/>
          <p:nvPr/>
        </p:nvSpPr>
        <p:spPr bwMode="auto">
          <a:xfrm>
            <a:off x="3791831" y="3163276"/>
            <a:ext cx="341313" cy="350838"/>
          </a:xfrm>
          <a:prstGeom prst="foldedCorne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4" name="Блок-схема: ручное управление 43"/>
          <p:cNvSpPr/>
          <p:nvPr/>
        </p:nvSpPr>
        <p:spPr bwMode="auto">
          <a:xfrm>
            <a:off x="5880063" y="3217102"/>
            <a:ext cx="366712" cy="349250"/>
          </a:xfrm>
          <a:prstGeom prst="flowChartManualOperati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6" name="Равнобедренный треугольник 45"/>
          <p:cNvSpPr/>
          <p:nvPr/>
        </p:nvSpPr>
        <p:spPr bwMode="auto">
          <a:xfrm>
            <a:off x="4409418" y="3134304"/>
            <a:ext cx="390525" cy="33655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8" name="Скругленный прямоугольник 47"/>
          <p:cNvSpPr/>
          <p:nvPr/>
        </p:nvSpPr>
        <p:spPr bwMode="auto">
          <a:xfrm>
            <a:off x="2519971" y="3085489"/>
            <a:ext cx="390525" cy="239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4715570" y="4855642"/>
            <a:ext cx="388937" cy="239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7" name="Равнобедренный треугольник 56"/>
          <p:cNvSpPr/>
          <p:nvPr/>
        </p:nvSpPr>
        <p:spPr>
          <a:xfrm>
            <a:off x="1014710" y="4444479"/>
            <a:ext cx="388938" cy="33655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8" name="Блок-схема: ручное управление 57"/>
          <p:cNvSpPr/>
          <p:nvPr/>
        </p:nvSpPr>
        <p:spPr>
          <a:xfrm>
            <a:off x="1014710" y="4819129"/>
            <a:ext cx="349250" cy="307975"/>
          </a:xfrm>
          <a:prstGeom prst="flowChartManualOperati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59" name="Загнутый угол 58"/>
          <p:cNvSpPr/>
          <p:nvPr/>
        </p:nvSpPr>
        <p:spPr>
          <a:xfrm>
            <a:off x="6323707" y="4365104"/>
            <a:ext cx="341313" cy="349250"/>
          </a:xfrm>
          <a:prstGeom prst="foldedCorne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0" name="Правильный пятиугольник 59"/>
          <p:cNvSpPr/>
          <p:nvPr/>
        </p:nvSpPr>
        <p:spPr>
          <a:xfrm>
            <a:off x="4723507" y="4409554"/>
            <a:ext cx="366713" cy="349250"/>
          </a:xfrm>
          <a:prstGeom prst="pentag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541" name="TextBox 62"/>
          <p:cNvSpPr txBox="1">
            <a:spLocks noChangeArrowheads="1"/>
          </p:cNvSpPr>
          <p:nvPr/>
        </p:nvSpPr>
        <p:spPr bwMode="auto">
          <a:xfrm>
            <a:off x="5158482" y="4409554"/>
            <a:ext cx="8461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- ФОС</a:t>
            </a:r>
          </a:p>
        </p:txBody>
      </p:sp>
      <p:sp>
        <p:nvSpPr>
          <p:cNvPr id="22542" name="TextBox 63"/>
          <p:cNvSpPr txBox="1">
            <a:spLocks noChangeArrowheads="1"/>
          </p:cNvSpPr>
          <p:nvPr/>
        </p:nvSpPr>
        <p:spPr bwMode="auto">
          <a:xfrm>
            <a:off x="5168007" y="4801667"/>
            <a:ext cx="15208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- тренажеры</a:t>
            </a:r>
          </a:p>
        </p:txBody>
      </p:sp>
      <p:sp>
        <p:nvSpPr>
          <p:cNvPr id="22543" name="TextBox 64"/>
          <p:cNvSpPr txBox="1">
            <a:spLocks noChangeArrowheads="1"/>
          </p:cNvSpPr>
          <p:nvPr/>
        </p:nvSpPr>
        <p:spPr bwMode="auto">
          <a:xfrm>
            <a:off x="6704707" y="4409554"/>
            <a:ext cx="965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- ЭУМК</a:t>
            </a:r>
          </a:p>
        </p:txBody>
      </p:sp>
      <p:sp>
        <p:nvSpPr>
          <p:cNvPr id="22544" name="TextBox 65"/>
          <p:cNvSpPr txBox="1">
            <a:spLocks noChangeArrowheads="1"/>
          </p:cNvSpPr>
          <p:nvPr/>
        </p:nvSpPr>
        <p:spPr bwMode="auto">
          <a:xfrm>
            <a:off x="85564" y="5622339"/>
            <a:ext cx="890603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tabLst>
                <a:tab pos="266700" algn="l"/>
              </a:tabLst>
            </a:pPr>
            <a:r>
              <a:rPr lang="ru-RU" dirty="0"/>
              <a:t>	Модель «горизонтальное взаимодействие» направлена на удовлетворение  потребностей  вузов-участников сети посредством ресурсного обмена с целью повышения качества реализации образовательной </a:t>
            </a:r>
            <a:r>
              <a:rPr lang="ru-RU" dirty="0" smtClean="0"/>
              <a:t>программы</a:t>
            </a:r>
          </a:p>
          <a:p>
            <a:pPr algn="just">
              <a:tabLst>
                <a:tab pos="266700" algn="l"/>
              </a:tabLst>
            </a:pPr>
            <a:r>
              <a:rPr lang="ru-RU" dirty="0"/>
              <a:t>	</a:t>
            </a:r>
          </a:p>
        </p:txBody>
      </p:sp>
      <p:sp>
        <p:nvSpPr>
          <p:cNvPr id="95" name="Дуга 94"/>
          <p:cNvSpPr/>
          <p:nvPr/>
        </p:nvSpPr>
        <p:spPr>
          <a:xfrm>
            <a:off x="2855726" y="2461280"/>
            <a:ext cx="3870473" cy="1249088"/>
          </a:xfrm>
          <a:prstGeom prst="arc">
            <a:avLst>
              <a:gd name="adj1" fmla="val 10875305"/>
              <a:gd name="adj2" fmla="val 0"/>
            </a:avLst>
          </a:prstGeom>
          <a:ln w="15875">
            <a:solidFill>
              <a:srgbClr val="00206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Дуга 106"/>
          <p:cNvSpPr/>
          <p:nvPr/>
        </p:nvSpPr>
        <p:spPr>
          <a:xfrm>
            <a:off x="4604359" y="2657230"/>
            <a:ext cx="2610792" cy="981130"/>
          </a:xfrm>
          <a:prstGeom prst="arc">
            <a:avLst>
              <a:gd name="adj1" fmla="val 10875305"/>
              <a:gd name="adj2" fmla="val 0"/>
            </a:avLst>
          </a:prstGeom>
          <a:ln w="15875">
            <a:solidFill>
              <a:srgbClr val="00206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Дуга 107"/>
          <p:cNvSpPr/>
          <p:nvPr/>
        </p:nvSpPr>
        <p:spPr>
          <a:xfrm>
            <a:off x="2027250" y="1982176"/>
            <a:ext cx="4083646" cy="1859470"/>
          </a:xfrm>
          <a:prstGeom prst="arc">
            <a:avLst>
              <a:gd name="adj1" fmla="val 10304303"/>
              <a:gd name="adj2" fmla="val 551418"/>
            </a:avLst>
          </a:prstGeom>
          <a:ln w="15875">
            <a:solidFill>
              <a:schemeClr val="accent2">
                <a:lumMod val="75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228600"/>
            <a:ext cx="7086600" cy="762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Модель </a:t>
            </a:r>
            <a:r>
              <a:rPr lang="ru-RU" dirty="0" smtClean="0"/>
              <a:t>«партнерская сеть 1»</a:t>
            </a:r>
            <a:endParaRPr lang="ru-RU" dirty="0"/>
          </a:p>
        </p:txBody>
      </p:sp>
      <p:grpSp>
        <p:nvGrpSpPr>
          <p:cNvPr id="23554" name="Группа 22"/>
          <p:cNvGrpSpPr>
            <a:grpSpLocks/>
          </p:cNvGrpSpPr>
          <p:nvPr/>
        </p:nvGrpSpPr>
        <p:grpSpPr bwMode="auto">
          <a:xfrm>
            <a:off x="85725" y="1524000"/>
            <a:ext cx="5400675" cy="4029075"/>
            <a:chOff x="1447880" y="1880828"/>
            <a:chExt cx="4966272" cy="3343964"/>
          </a:xfrm>
        </p:grpSpPr>
        <p:sp>
          <p:nvSpPr>
            <p:cNvPr id="4" name="Овал 3"/>
            <p:cNvSpPr/>
            <p:nvPr/>
          </p:nvSpPr>
          <p:spPr>
            <a:xfrm>
              <a:off x="3212790" y="1880828"/>
              <a:ext cx="1944466" cy="1080398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5" name="Овал 4"/>
            <p:cNvSpPr/>
            <p:nvPr/>
          </p:nvSpPr>
          <p:spPr>
            <a:xfrm>
              <a:off x="1698967" y="3788653"/>
              <a:ext cx="1944466" cy="1080398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6" name="Овал 5"/>
            <p:cNvSpPr/>
            <p:nvPr/>
          </p:nvSpPr>
          <p:spPr>
            <a:xfrm>
              <a:off x="4212759" y="3840038"/>
              <a:ext cx="1944466" cy="1080398"/>
            </a:xfrm>
            <a:prstGeom prst="ellipse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3420083" y="2204947"/>
              <a:ext cx="287582" cy="28854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3571903" y="2357784"/>
              <a:ext cx="289042" cy="2872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3725183" y="2509304"/>
              <a:ext cx="287583" cy="28854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2014286" y="3987605"/>
              <a:ext cx="287583" cy="287228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2166106" y="4139124"/>
              <a:ext cx="289042" cy="288546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2319387" y="4291960"/>
              <a:ext cx="287582" cy="288546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dirty="0"/>
                <a:t>Б</a:t>
              </a: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4501802" y="4071929"/>
              <a:ext cx="287583" cy="288545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4653622" y="4224765"/>
              <a:ext cx="287583" cy="2872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4806902" y="4377602"/>
              <a:ext cx="287582" cy="287228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4329544" y="2231299"/>
              <a:ext cx="313860" cy="29645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9" name="Овал 18"/>
            <p:cNvSpPr/>
            <p:nvPr/>
          </p:nvSpPr>
          <p:spPr>
            <a:xfrm>
              <a:off x="3995248" y="1988868"/>
              <a:ext cx="315319" cy="29645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0" name="Овал 19"/>
            <p:cNvSpPr/>
            <p:nvPr/>
          </p:nvSpPr>
          <p:spPr>
            <a:xfrm>
              <a:off x="2671200" y="3969159"/>
              <a:ext cx="313860" cy="29645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1" name="Овал 20"/>
            <p:cNvSpPr/>
            <p:nvPr/>
          </p:nvSpPr>
          <p:spPr>
            <a:xfrm>
              <a:off x="3138339" y="4147029"/>
              <a:ext cx="315319" cy="296451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2" name="Овал 21"/>
            <p:cNvSpPr/>
            <p:nvPr/>
          </p:nvSpPr>
          <p:spPr>
            <a:xfrm>
              <a:off x="5437540" y="4164158"/>
              <a:ext cx="315319" cy="29645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24" name="Прямая со стрелкой 23"/>
            <p:cNvCxnSpPr/>
            <p:nvPr/>
          </p:nvCxnSpPr>
          <p:spPr>
            <a:xfrm flipH="1">
              <a:off x="2789445" y="2797849"/>
              <a:ext cx="1306529" cy="1122560"/>
            </a:xfrm>
            <a:prstGeom prst="straightConnector1">
              <a:avLst/>
            </a:prstGeom>
            <a:ln>
              <a:headEnd type="triangl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Овал 26"/>
            <p:cNvSpPr/>
            <p:nvPr/>
          </p:nvSpPr>
          <p:spPr>
            <a:xfrm>
              <a:off x="4688657" y="2197042"/>
              <a:ext cx="315319" cy="296451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8" name="Овал 27"/>
            <p:cNvSpPr/>
            <p:nvPr/>
          </p:nvSpPr>
          <p:spPr>
            <a:xfrm>
              <a:off x="4113492" y="2564641"/>
              <a:ext cx="313860" cy="29645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29" name="Прямая со стрелкой 28"/>
            <p:cNvCxnSpPr/>
            <p:nvPr/>
          </p:nvCxnSpPr>
          <p:spPr>
            <a:xfrm>
              <a:off x="5003976" y="2509304"/>
              <a:ext cx="748883" cy="1654854"/>
            </a:xfrm>
            <a:prstGeom prst="straightConnector1">
              <a:avLst/>
            </a:prstGeom>
            <a:ln>
              <a:headEnd type="triangl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Овал 31"/>
            <p:cNvSpPr/>
            <p:nvPr/>
          </p:nvSpPr>
          <p:spPr>
            <a:xfrm>
              <a:off x="4949964" y="3920409"/>
              <a:ext cx="315319" cy="29645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33" name="Прямая со стрелкой 32"/>
            <p:cNvCxnSpPr/>
            <p:nvPr/>
          </p:nvCxnSpPr>
          <p:spPr>
            <a:xfrm>
              <a:off x="4519319" y="2564641"/>
              <a:ext cx="541590" cy="1422963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5" name="Овал 34"/>
            <p:cNvSpPr/>
            <p:nvPr/>
          </p:nvSpPr>
          <p:spPr>
            <a:xfrm>
              <a:off x="5328054" y="4538344"/>
              <a:ext cx="313860" cy="29645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6" name="Овал 35"/>
            <p:cNvSpPr/>
            <p:nvPr/>
          </p:nvSpPr>
          <p:spPr>
            <a:xfrm>
              <a:off x="2789445" y="4356521"/>
              <a:ext cx="313859" cy="29645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dirty="0"/>
                <a:t>В</a:t>
              </a:r>
            </a:p>
          </p:txBody>
        </p:sp>
        <p:cxnSp>
          <p:nvCxnSpPr>
            <p:cNvPr id="37" name="Прямая со стрелкой 36"/>
            <p:cNvCxnSpPr/>
            <p:nvPr/>
          </p:nvCxnSpPr>
          <p:spPr>
            <a:xfrm flipH="1" flipV="1">
              <a:off x="3212790" y="4580506"/>
              <a:ext cx="2115264" cy="188410"/>
            </a:xfrm>
            <a:prstGeom prst="straightConnector1">
              <a:avLst/>
            </a:prstGeom>
            <a:ln>
              <a:headEnd type="none" w="med" len="med"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3592" name="TextBox 39"/>
            <p:cNvSpPr txBox="1">
              <a:spLocks noChangeArrowheads="1"/>
            </p:cNvSpPr>
            <p:nvPr/>
          </p:nvSpPr>
          <p:spPr bwMode="auto">
            <a:xfrm>
              <a:off x="2537048" y="2316614"/>
              <a:ext cx="63196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/>
                <a:t>ФУ 1</a:t>
              </a:r>
            </a:p>
          </p:txBody>
        </p:sp>
        <p:sp>
          <p:nvSpPr>
            <p:cNvPr id="23593" name="TextBox 40"/>
            <p:cNvSpPr txBox="1">
              <a:spLocks noChangeArrowheads="1"/>
            </p:cNvSpPr>
            <p:nvPr/>
          </p:nvSpPr>
          <p:spPr bwMode="auto">
            <a:xfrm>
              <a:off x="1447880" y="4703060"/>
              <a:ext cx="63196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/>
                <a:t>ФУ 2</a:t>
              </a:r>
            </a:p>
          </p:txBody>
        </p:sp>
        <p:sp>
          <p:nvSpPr>
            <p:cNvPr id="23594" name="TextBox 41"/>
            <p:cNvSpPr txBox="1">
              <a:spLocks noChangeArrowheads="1"/>
            </p:cNvSpPr>
            <p:nvPr/>
          </p:nvSpPr>
          <p:spPr bwMode="auto">
            <a:xfrm>
              <a:off x="5782184" y="4855460"/>
              <a:ext cx="63196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/>
                <a:t>ФУ 3</a:t>
              </a:r>
            </a:p>
          </p:txBody>
        </p:sp>
      </p:grpSp>
      <p:grpSp>
        <p:nvGrpSpPr>
          <p:cNvPr id="23555" name="Группа 6"/>
          <p:cNvGrpSpPr>
            <a:grpSpLocks/>
          </p:cNvGrpSpPr>
          <p:nvPr/>
        </p:nvGrpSpPr>
        <p:grpSpPr bwMode="auto">
          <a:xfrm>
            <a:off x="152400" y="5808663"/>
            <a:ext cx="592138" cy="592137"/>
            <a:chOff x="152400" y="5807968"/>
            <a:chExt cx="592832" cy="592832"/>
          </a:xfrm>
        </p:grpSpPr>
        <p:sp>
          <p:nvSpPr>
            <p:cNvPr id="43" name="Прямоугольник 42"/>
            <p:cNvSpPr/>
            <p:nvPr/>
          </p:nvSpPr>
          <p:spPr>
            <a:xfrm>
              <a:off x="152400" y="5807968"/>
              <a:ext cx="287675" cy="287674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304979" y="5960547"/>
              <a:ext cx="287675" cy="28767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457557" y="6113126"/>
              <a:ext cx="287675" cy="287674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dirty="0"/>
                <a:t>Б</a:t>
              </a:r>
            </a:p>
          </p:txBody>
        </p:sp>
      </p:grpSp>
      <p:sp>
        <p:nvSpPr>
          <p:cNvPr id="23556" name="TextBox 2"/>
          <p:cNvSpPr txBox="1">
            <a:spLocks noChangeArrowheads="1"/>
          </p:cNvSpPr>
          <p:nvPr/>
        </p:nvSpPr>
        <p:spPr bwMode="auto">
          <a:xfrm>
            <a:off x="762000" y="6107113"/>
            <a:ext cx="20812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- базовые модули</a:t>
            </a:r>
          </a:p>
        </p:txBody>
      </p:sp>
      <p:grpSp>
        <p:nvGrpSpPr>
          <p:cNvPr id="23557" name="Группа 16"/>
          <p:cNvGrpSpPr>
            <a:grpSpLocks/>
          </p:cNvGrpSpPr>
          <p:nvPr/>
        </p:nvGrpSpPr>
        <p:grpSpPr bwMode="auto">
          <a:xfrm>
            <a:off x="2733675" y="5811838"/>
            <a:ext cx="619125" cy="601662"/>
            <a:chOff x="2773987" y="5731479"/>
            <a:chExt cx="619617" cy="601216"/>
          </a:xfrm>
        </p:grpSpPr>
        <p:sp>
          <p:nvSpPr>
            <p:cNvPr id="46" name="Овал 45"/>
            <p:cNvSpPr/>
            <p:nvPr/>
          </p:nvSpPr>
          <p:spPr>
            <a:xfrm>
              <a:off x="2773987" y="5731479"/>
              <a:ext cx="314575" cy="296642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47" name="Овал 46"/>
            <p:cNvSpPr/>
            <p:nvPr/>
          </p:nvSpPr>
          <p:spPr>
            <a:xfrm>
              <a:off x="2926508" y="5883766"/>
              <a:ext cx="314575" cy="2966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48" name="Овал 47"/>
            <p:cNvSpPr/>
            <p:nvPr/>
          </p:nvSpPr>
          <p:spPr>
            <a:xfrm>
              <a:off x="3079029" y="6036053"/>
              <a:ext cx="314575" cy="29664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dirty="0"/>
                <a:t>В</a:t>
              </a:r>
            </a:p>
          </p:txBody>
        </p:sp>
      </p:grpSp>
      <p:sp>
        <p:nvSpPr>
          <p:cNvPr id="23558" name="TextBox 48"/>
          <p:cNvSpPr txBox="1">
            <a:spLocks noChangeArrowheads="1"/>
          </p:cNvSpPr>
          <p:nvPr/>
        </p:nvSpPr>
        <p:spPr bwMode="auto">
          <a:xfrm>
            <a:off x="3352800" y="6096000"/>
            <a:ext cx="25892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- вариативные модули</a:t>
            </a:r>
          </a:p>
        </p:txBody>
      </p:sp>
      <p:sp>
        <p:nvSpPr>
          <p:cNvPr id="23559" name="TextBox 24"/>
          <p:cNvSpPr txBox="1">
            <a:spLocks noChangeArrowheads="1"/>
          </p:cNvSpPr>
          <p:nvPr/>
        </p:nvSpPr>
        <p:spPr bwMode="auto">
          <a:xfrm>
            <a:off x="5486400" y="1225197"/>
            <a:ext cx="35052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8775" algn="just">
              <a:tabLst>
                <a:tab pos="266700" algn="l"/>
              </a:tabLst>
            </a:pPr>
            <a:r>
              <a:rPr lang="ru-RU" dirty="0" smtClean="0"/>
              <a:t>Обучение </a:t>
            </a:r>
            <a:r>
              <a:rPr lang="ru-RU" dirty="0"/>
              <a:t>по базовым модулям осуществляется вузом самостоятельно. </a:t>
            </a:r>
          </a:p>
          <a:p>
            <a:pPr indent="358775" algn="just">
              <a:tabLst>
                <a:tab pos="266700" algn="l"/>
              </a:tabLst>
            </a:pPr>
            <a:r>
              <a:rPr lang="ru-RU" dirty="0" smtClean="0"/>
              <a:t>Формирование индивидуальной </a:t>
            </a:r>
            <a:r>
              <a:rPr lang="ru-RU" dirty="0"/>
              <a:t>траектории обучения </a:t>
            </a:r>
            <a:r>
              <a:rPr lang="ru-RU" dirty="0" smtClean="0"/>
              <a:t>осуществляется путем </a:t>
            </a:r>
            <a:r>
              <a:rPr lang="ru-RU" dirty="0"/>
              <a:t>выбора вариативных </a:t>
            </a:r>
            <a:r>
              <a:rPr lang="ru-RU" dirty="0" smtClean="0"/>
              <a:t>модулей вузов-участников сети. </a:t>
            </a:r>
          </a:p>
          <a:p>
            <a:pPr indent="358775" algn="just">
              <a:tabLst>
                <a:tab pos="266700" algn="l"/>
              </a:tabLst>
            </a:pPr>
            <a:r>
              <a:rPr lang="ru-RU" dirty="0" smtClean="0"/>
              <a:t>Согласование сетевых </a:t>
            </a:r>
            <a:r>
              <a:rPr lang="ru-RU" dirty="0"/>
              <a:t>учебных планов </a:t>
            </a:r>
            <a:r>
              <a:rPr lang="ru-RU" dirty="0" smtClean="0"/>
              <a:t>необходимо в </a:t>
            </a:r>
            <a:r>
              <a:rPr lang="ru-RU" dirty="0"/>
              <a:t>рамках базовой части, трудоемкости и компетенций сетевых вариативных модулей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7" name="Группа 59"/>
          <p:cNvGrpSpPr>
            <a:grpSpLocks/>
          </p:cNvGrpSpPr>
          <p:nvPr/>
        </p:nvGrpSpPr>
        <p:grpSpPr bwMode="auto">
          <a:xfrm>
            <a:off x="-76200" y="1981200"/>
            <a:ext cx="5354638" cy="3810000"/>
            <a:chOff x="1447800" y="1880828"/>
            <a:chExt cx="4791511" cy="3409460"/>
          </a:xfrm>
        </p:grpSpPr>
        <p:sp>
          <p:nvSpPr>
            <p:cNvPr id="24595" name="TextBox 41"/>
            <p:cNvSpPr txBox="1">
              <a:spLocks noChangeArrowheads="1"/>
            </p:cNvSpPr>
            <p:nvPr/>
          </p:nvSpPr>
          <p:spPr bwMode="auto">
            <a:xfrm>
              <a:off x="5607343" y="4920956"/>
              <a:ext cx="63196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/>
                <a:t>ФУ 3</a:t>
              </a:r>
            </a:p>
          </p:txBody>
        </p:sp>
        <p:grpSp>
          <p:nvGrpSpPr>
            <p:cNvPr id="24596" name="Группа 58"/>
            <p:cNvGrpSpPr>
              <a:grpSpLocks/>
            </p:cNvGrpSpPr>
            <p:nvPr/>
          </p:nvGrpSpPr>
          <p:grpSpPr bwMode="auto">
            <a:xfrm>
              <a:off x="1447800" y="1880828"/>
              <a:ext cx="4746768" cy="3341271"/>
              <a:chOff x="1654032" y="1880828"/>
              <a:chExt cx="4746768" cy="3341271"/>
            </a:xfrm>
          </p:grpSpPr>
          <p:sp>
            <p:nvSpPr>
              <p:cNvPr id="4" name="Овал 3"/>
              <p:cNvSpPr/>
              <p:nvPr/>
            </p:nvSpPr>
            <p:spPr>
              <a:xfrm>
                <a:off x="3213794" y="1880828"/>
                <a:ext cx="1943310" cy="1079662"/>
              </a:xfrm>
              <a:prstGeom prst="ellipse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5" name="Овал 4"/>
              <p:cNvSpPr/>
              <p:nvPr/>
            </p:nvSpPr>
            <p:spPr>
              <a:xfrm>
                <a:off x="2017692" y="3788706"/>
                <a:ext cx="1944731" cy="1081083"/>
              </a:xfrm>
              <a:prstGeom prst="ellipse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6" name="Овал 5"/>
              <p:cNvSpPr/>
              <p:nvPr/>
            </p:nvSpPr>
            <p:spPr>
              <a:xfrm>
                <a:off x="4456775" y="3872521"/>
                <a:ext cx="1944730" cy="1081083"/>
              </a:xfrm>
              <a:prstGeom prst="ellipse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8" name="Прямоугольник 7"/>
              <p:cNvSpPr/>
              <p:nvPr/>
            </p:nvSpPr>
            <p:spPr>
              <a:xfrm>
                <a:off x="3419774" y="2204727"/>
                <a:ext cx="288371" cy="28838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>
                <a:off x="3573193" y="2356732"/>
                <a:ext cx="286951" cy="28838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0" name="Прямоугольник 9"/>
              <p:cNvSpPr/>
              <p:nvPr/>
            </p:nvSpPr>
            <p:spPr>
              <a:xfrm>
                <a:off x="3725192" y="2510158"/>
                <a:ext cx="288372" cy="28696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1" name="Прямоугольник 10"/>
              <p:cNvSpPr/>
              <p:nvPr/>
            </p:nvSpPr>
            <p:spPr>
              <a:xfrm>
                <a:off x="2334475" y="3987591"/>
                <a:ext cx="286951" cy="288383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2" name="Прямоугольник 11"/>
              <p:cNvSpPr/>
              <p:nvPr/>
            </p:nvSpPr>
            <p:spPr>
              <a:xfrm>
                <a:off x="2486473" y="4139595"/>
                <a:ext cx="288372" cy="288384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3" name="Прямоугольник 12"/>
              <p:cNvSpPr/>
              <p:nvPr/>
            </p:nvSpPr>
            <p:spPr>
              <a:xfrm>
                <a:off x="2638473" y="4291601"/>
                <a:ext cx="288371" cy="288383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dirty="0"/>
                  <a:t>Б</a:t>
                </a:r>
              </a:p>
            </p:txBody>
          </p:sp>
          <p:sp>
            <p:nvSpPr>
              <p:cNvPr id="14" name="Прямоугольник 13"/>
              <p:cNvSpPr/>
              <p:nvPr/>
            </p:nvSpPr>
            <p:spPr>
              <a:xfrm>
                <a:off x="4745146" y="4105501"/>
                <a:ext cx="288372" cy="288384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5" name="Прямоугольник 14"/>
              <p:cNvSpPr/>
              <p:nvPr/>
            </p:nvSpPr>
            <p:spPr>
              <a:xfrm>
                <a:off x="4897145" y="4257506"/>
                <a:ext cx="288371" cy="288383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6" name="Прямоугольник 15"/>
              <p:cNvSpPr/>
              <p:nvPr/>
            </p:nvSpPr>
            <p:spPr>
              <a:xfrm>
                <a:off x="5050564" y="4409511"/>
                <a:ext cx="286951" cy="288384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8" name="Овал 17"/>
              <p:cNvSpPr/>
              <p:nvPr/>
            </p:nvSpPr>
            <p:spPr>
              <a:xfrm>
                <a:off x="4328925" y="2231719"/>
                <a:ext cx="315362" cy="296907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19" name="Овал 18"/>
              <p:cNvSpPr/>
              <p:nvPr/>
            </p:nvSpPr>
            <p:spPr>
              <a:xfrm>
                <a:off x="3996517" y="1988794"/>
                <a:ext cx="313941" cy="29690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0" name="Овал 19"/>
              <p:cNvSpPr/>
              <p:nvPr/>
            </p:nvSpPr>
            <p:spPr>
              <a:xfrm>
                <a:off x="2766322" y="3861156"/>
                <a:ext cx="313941" cy="296908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cxnSp>
            <p:nvCxnSpPr>
              <p:cNvPr id="24" name="Прямая со стрелкой 23"/>
              <p:cNvCxnSpPr/>
              <p:nvPr/>
            </p:nvCxnSpPr>
            <p:spPr>
              <a:xfrm flipH="1">
                <a:off x="2895591" y="2895142"/>
                <a:ext cx="508556" cy="828215"/>
              </a:xfrm>
              <a:prstGeom prst="straightConnector1">
                <a:avLst/>
              </a:prstGeom>
              <a:ln>
                <a:headEnd type="triangle" w="med" len="med"/>
                <a:tailEnd type="none" w="med" len="me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7" name="Овал 26"/>
              <p:cNvSpPr/>
              <p:nvPr/>
            </p:nvSpPr>
            <p:spPr>
              <a:xfrm>
                <a:off x="4428364" y="2412136"/>
                <a:ext cx="315362" cy="296908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28" name="Овал 27"/>
              <p:cNvSpPr/>
              <p:nvPr/>
            </p:nvSpPr>
            <p:spPr>
              <a:xfrm>
                <a:off x="4185449" y="2348209"/>
                <a:ext cx="315362" cy="29690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dirty="0"/>
                  <a:t>1</a:t>
                </a:r>
              </a:p>
            </p:txBody>
          </p:sp>
          <p:cxnSp>
            <p:nvCxnSpPr>
              <p:cNvPr id="29" name="Прямая со стрелкой 28"/>
              <p:cNvCxnSpPr/>
              <p:nvPr/>
            </p:nvCxnSpPr>
            <p:spPr>
              <a:xfrm>
                <a:off x="5033517" y="2960490"/>
                <a:ext cx="602313" cy="828215"/>
              </a:xfrm>
              <a:prstGeom prst="straightConnector1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Прямая со стрелкой 36"/>
              <p:cNvCxnSpPr/>
              <p:nvPr/>
            </p:nvCxnSpPr>
            <p:spPr>
              <a:xfrm flipH="1" flipV="1">
                <a:off x="3733715" y="4733410"/>
                <a:ext cx="1055468" cy="136378"/>
              </a:xfrm>
              <a:prstGeom prst="straightConnector1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4617" name="TextBox 39"/>
              <p:cNvSpPr txBox="1">
                <a:spLocks noChangeArrowheads="1"/>
              </p:cNvSpPr>
              <p:nvPr/>
            </p:nvSpPr>
            <p:spPr bwMode="auto">
              <a:xfrm>
                <a:off x="2590800" y="2316614"/>
                <a:ext cx="63196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/>
                  <a:t>ФУ 1</a:t>
                </a:r>
              </a:p>
            </p:txBody>
          </p:sp>
          <p:sp>
            <p:nvSpPr>
              <p:cNvPr id="24618" name="TextBox 40"/>
              <p:cNvSpPr txBox="1">
                <a:spLocks noChangeArrowheads="1"/>
              </p:cNvSpPr>
              <p:nvPr/>
            </p:nvSpPr>
            <p:spPr bwMode="auto">
              <a:xfrm>
                <a:off x="1654032" y="4852767"/>
                <a:ext cx="63196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/>
                  <a:t>ФУ 2</a:t>
                </a:r>
              </a:p>
            </p:txBody>
          </p:sp>
          <p:sp>
            <p:nvSpPr>
              <p:cNvPr id="38" name="Овал 37"/>
              <p:cNvSpPr/>
              <p:nvPr/>
            </p:nvSpPr>
            <p:spPr>
              <a:xfrm>
                <a:off x="5824762" y="4233356"/>
                <a:ext cx="315362" cy="29548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9" name="Овал 38"/>
              <p:cNvSpPr/>
              <p:nvPr/>
            </p:nvSpPr>
            <p:spPr>
              <a:xfrm>
                <a:off x="5924201" y="4413773"/>
                <a:ext cx="315362" cy="296907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43" name="Овал 42"/>
              <p:cNvSpPr/>
              <p:nvPr/>
            </p:nvSpPr>
            <p:spPr>
              <a:xfrm>
                <a:off x="5681287" y="4349845"/>
                <a:ext cx="315362" cy="296908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dirty="0"/>
                  <a:t>2</a:t>
                </a:r>
              </a:p>
            </p:txBody>
          </p:sp>
          <p:sp>
            <p:nvSpPr>
              <p:cNvPr id="44" name="Овал 43"/>
              <p:cNvSpPr/>
              <p:nvPr/>
            </p:nvSpPr>
            <p:spPr>
              <a:xfrm>
                <a:off x="5321888" y="4088453"/>
                <a:ext cx="313942" cy="296908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45" name="Овал 44"/>
              <p:cNvSpPr/>
              <p:nvPr/>
            </p:nvSpPr>
            <p:spPr>
              <a:xfrm>
                <a:off x="3198169" y="4004638"/>
                <a:ext cx="315362" cy="29690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46" name="Овал 45"/>
              <p:cNvSpPr/>
              <p:nvPr/>
            </p:nvSpPr>
            <p:spPr>
              <a:xfrm>
                <a:off x="3296186" y="4186476"/>
                <a:ext cx="315362" cy="295487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47" name="Овал 46"/>
              <p:cNvSpPr/>
              <p:nvPr/>
            </p:nvSpPr>
            <p:spPr>
              <a:xfrm>
                <a:off x="3053273" y="4122548"/>
                <a:ext cx="315362" cy="295487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dirty="0"/>
                  <a:t>3</a:t>
                </a:r>
              </a:p>
            </p:txBody>
          </p:sp>
        </p:grpSp>
      </p:grpSp>
      <p:sp>
        <p:nvSpPr>
          <p:cNvPr id="48" name="Заголовок 1"/>
          <p:cNvSpPr>
            <a:spLocks noGrp="1"/>
          </p:cNvSpPr>
          <p:nvPr>
            <p:ph type="title"/>
          </p:nvPr>
        </p:nvSpPr>
        <p:spPr>
          <a:xfrm>
            <a:off x="395536" y="152400"/>
            <a:ext cx="7086600" cy="762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Модель </a:t>
            </a:r>
            <a:r>
              <a:rPr lang="ru-RU" dirty="0" smtClean="0"/>
              <a:t>«партнерская сеть 2»</a:t>
            </a:r>
            <a:endParaRPr lang="ru-RU" dirty="0"/>
          </a:p>
        </p:txBody>
      </p:sp>
      <p:grpSp>
        <p:nvGrpSpPr>
          <p:cNvPr id="24579" name="Группа 32"/>
          <p:cNvGrpSpPr>
            <a:grpSpLocks/>
          </p:cNvGrpSpPr>
          <p:nvPr/>
        </p:nvGrpSpPr>
        <p:grpSpPr bwMode="auto">
          <a:xfrm>
            <a:off x="152400" y="5808663"/>
            <a:ext cx="592138" cy="592137"/>
            <a:chOff x="152400" y="5807968"/>
            <a:chExt cx="592832" cy="592832"/>
          </a:xfrm>
        </p:grpSpPr>
        <p:sp>
          <p:nvSpPr>
            <p:cNvPr id="34" name="Прямоугольник 33"/>
            <p:cNvSpPr/>
            <p:nvPr/>
          </p:nvSpPr>
          <p:spPr>
            <a:xfrm>
              <a:off x="152400" y="5807968"/>
              <a:ext cx="287675" cy="287674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304979" y="5960547"/>
              <a:ext cx="287675" cy="28767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457557" y="6113126"/>
              <a:ext cx="287675" cy="287674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dirty="0"/>
                <a:t>Б</a:t>
              </a:r>
            </a:p>
          </p:txBody>
        </p:sp>
      </p:grpSp>
      <p:sp>
        <p:nvSpPr>
          <p:cNvPr id="24580" name="TextBox 48"/>
          <p:cNvSpPr txBox="1">
            <a:spLocks noChangeArrowheads="1"/>
          </p:cNvSpPr>
          <p:nvPr/>
        </p:nvSpPr>
        <p:spPr bwMode="auto">
          <a:xfrm>
            <a:off x="762000" y="6107113"/>
            <a:ext cx="20812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- базовые модули</a:t>
            </a:r>
          </a:p>
        </p:txBody>
      </p:sp>
      <p:grpSp>
        <p:nvGrpSpPr>
          <p:cNvPr id="24581" name="Группа 49"/>
          <p:cNvGrpSpPr>
            <a:grpSpLocks/>
          </p:cNvGrpSpPr>
          <p:nvPr/>
        </p:nvGrpSpPr>
        <p:grpSpPr bwMode="auto">
          <a:xfrm>
            <a:off x="2733675" y="5811838"/>
            <a:ext cx="619125" cy="601662"/>
            <a:chOff x="2773987" y="5731479"/>
            <a:chExt cx="619617" cy="601216"/>
          </a:xfrm>
        </p:grpSpPr>
        <p:sp>
          <p:nvSpPr>
            <p:cNvPr id="51" name="Овал 50"/>
            <p:cNvSpPr/>
            <p:nvPr/>
          </p:nvSpPr>
          <p:spPr>
            <a:xfrm>
              <a:off x="2773987" y="5731479"/>
              <a:ext cx="314575" cy="296642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2926508" y="5883766"/>
              <a:ext cx="314575" cy="29664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3079029" y="6036053"/>
              <a:ext cx="314575" cy="29664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dirty="0"/>
                <a:t>В</a:t>
              </a:r>
            </a:p>
          </p:txBody>
        </p:sp>
      </p:grpSp>
      <p:sp>
        <p:nvSpPr>
          <p:cNvPr id="24582" name="TextBox 53"/>
          <p:cNvSpPr txBox="1">
            <a:spLocks noChangeArrowheads="1"/>
          </p:cNvSpPr>
          <p:nvPr/>
        </p:nvSpPr>
        <p:spPr bwMode="auto">
          <a:xfrm>
            <a:off x="3352800" y="6096000"/>
            <a:ext cx="25892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- вариативные модули</a:t>
            </a:r>
          </a:p>
        </p:txBody>
      </p:sp>
      <p:grpSp>
        <p:nvGrpSpPr>
          <p:cNvPr id="24583" name="Группа 1"/>
          <p:cNvGrpSpPr>
            <a:grpSpLocks/>
          </p:cNvGrpSpPr>
          <p:nvPr/>
        </p:nvGrpSpPr>
        <p:grpSpPr bwMode="auto">
          <a:xfrm>
            <a:off x="6019800" y="5935663"/>
            <a:ext cx="557213" cy="476250"/>
            <a:chOff x="6380584" y="5847439"/>
            <a:chExt cx="557626" cy="477161"/>
          </a:xfrm>
        </p:grpSpPr>
        <p:sp>
          <p:nvSpPr>
            <p:cNvPr id="55" name="Овал 54"/>
            <p:cNvSpPr/>
            <p:nvPr/>
          </p:nvSpPr>
          <p:spPr>
            <a:xfrm>
              <a:off x="6525154" y="5847439"/>
              <a:ext cx="314558" cy="2958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56" name="Овал 55"/>
            <p:cNvSpPr/>
            <p:nvPr/>
          </p:nvSpPr>
          <p:spPr>
            <a:xfrm>
              <a:off x="6623652" y="6028760"/>
              <a:ext cx="314558" cy="29584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6380584" y="5965139"/>
              <a:ext cx="314558" cy="29584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dirty="0"/>
                <a:t>2</a:t>
              </a:r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6553200" y="5867400"/>
            <a:ext cx="2625725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285750" indent="-285750">
              <a:buFontTx/>
              <a:buChar char="-"/>
              <a:defRPr/>
            </a:pPr>
            <a:r>
              <a:rPr lang="ru-RU" dirty="0"/>
              <a:t>последовательные </a:t>
            </a:r>
          </a:p>
          <a:p>
            <a:pPr>
              <a:defRPr/>
            </a:pPr>
            <a:r>
              <a:rPr lang="ru-RU" dirty="0"/>
              <a:t>совместные модули</a:t>
            </a:r>
          </a:p>
        </p:txBody>
      </p:sp>
      <p:sp>
        <p:nvSpPr>
          <p:cNvPr id="54" name="TextBox 24"/>
          <p:cNvSpPr txBox="1">
            <a:spLocks noChangeArrowheads="1"/>
          </p:cNvSpPr>
          <p:nvPr/>
        </p:nvSpPr>
        <p:spPr bwMode="auto">
          <a:xfrm>
            <a:off x="5531296" y="1225783"/>
            <a:ext cx="35052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8775" algn="just">
              <a:tabLst>
                <a:tab pos="266700" algn="l"/>
              </a:tabLst>
            </a:pPr>
            <a:r>
              <a:rPr lang="ru-RU" dirty="0" smtClean="0"/>
              <a:t>Обучение </a:t>
            </a:r>
            <a:r>
              <a:rPr lang="ru-RU" dirty="0"/>
              <a:t>по базовым модулям осуществляется вузом самостоятельно. </a:t>
            </a:r>
          </a:p>
          <a:p>
            <a:pPr indent="358775" algn="just">
              <a:tabLst>
                <a:tab pos="266700" algn="l"/>
              </a:tabLst>
            </a:pPr>
            <a:r>
              <a:rPr lang="ru-RU" dirty="0"/>
              <a:t>Определены сетевые вариативные модули, их трудоемкость и последовательность изучения в вузах-партнерах. </a:t>
            </a:r>
            <a:endParaRPr lang="ru-RU" dirty="0" smtClean="0"/>
          </a:p>
          <a:p>
            <a:pPr indent="358775" algn="just">
              <a:tabLst>
                <a:tab pos="266700" algn="l"/>
              </a:tabLst>
            </a:pPr>
            <a:r>
              <a:rPr lang="ru-RU" dirty="0" smtClean="0"/>
              <a:t>Необходима 100</a:t>
            </a:r>
            <a:r>
              <a:rPr lang="ru-RU" dirty="0"/>
              <a:t>% согласованность учебных </a:t>
            </a:r>
            <a:r>
              <a:rPr lang="ru-RU" dirty="0" smtClean="0"/>
              <a:t>планов.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АФУ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>
            <a:lumMod val="40000"/>
            <a:lumOff val="60000"/>
          </a:schemeClr>
        </a:solidFill>
        <a:ln>
          <a:headEnd/>
          <a:tailEnd/>
        </a:ln>
        <a:scene3d>
          <a:camera prst="orthographicFront">
            <a:rot lat="0" lon="0" rev="0"/>
          </a:camera>
          <a:lightRig rig="threePt" dir="t">
            <a:rot lat="0" lon="0" rev="3600000"/>
          </a:lightRig>
        </a:scene3d>
        <a:sp3d>
          <a:bevelT w="63500" h="25400"/>
        </a:sp3d>
      </a:spPr>
      <a:bodyPr wrap="none" anchor="ctr"/>
      <a:lstStyle>
        <a:defPPr>
          <a:defRPr>
            <a:latin typeface="Arial" panose="020B0604020202020204" pitchFamily="34" charset="0"/>
            <a:cs typeface="Arial" panose="020B0604020202020204" pitchFamily="34" charset="0"/>
          </a:defRPr>
        </a:defPPr>
      </a:lstStyle>
      <a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8564</TotalTime>
  <Words>799</Words>
  <Application>Microsoft Office PowerPoint</Application>
  <PresentationFormat>Экран (4:3)</PresentationFormat>
  <Paragraphs>207</Paragraphs>
  <Slides>13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САФУ</vt:lpstr>
      <vt:lpstr>Сетевое взаимодействие  федеральных университетов  при разработке и реализации образовательных программ  (модели и уровни)</vt:lpstr>
      <vt:lpstr>Презентация PowerPoint</vt:lpstr>
      <vt:lpstr>Сетевое взаимодействие федеральных университетов</vt:lpstr>
      <vt:lpstr>Дорожная карта сетевого взаимодействия</vt:lpstr>
      <vt:lpstr>Дорожная карта сетевого взаимодействия</vt:lpstr>
      <vt:lpstr>  Уровни сетевого взаимодействия</vt:lpstr>
      <vt:lpstr>Модель «горизонтальное взаимодействие»</vt:lpstr>
      <vt:lpstr>Модель «партнерская сеть 1»</vt:lpstr>
      <vt:lpstr>Модель «партнерская сеть 2»</vt:lpstr>
      <vt:lpstr>Модель «ресурсный центр»</vt:lpstr>
      <vt:lpstr>Презентация PowerPoint</vt:lpstr>
      <vt:lpstr>Уровни и модели сетевого взаимодействия при разработке и реализации ОП</vt:lpstr>
      <vt:lpstr>Уровни и модели сетевого взаимодействия при разработке и реализации ОП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vs</dc:creator>
  <cp:lastModifiedBy>Oksana</cp:lastModifiedBy>
  <cp:revision>733</cp:revision>
  <cp:lastPrinted>2013-05-21T09:48:55Z</cp:lastPrinted>
  <dcterms:created xsi:type="dcterms:W3CDTF">1601-01-01T00:00:00Z</dcterms:created>
  <dcterms:modified xsi:type="dcterms:W3CDTF">2013-10-04T05:22:37Z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